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9"/>
  </p:notesMasterIdLst>
  <p:sldIdLst>
    <p:sldId id="279" r:id="rId3"/>
    <p:sldId id="554" r:id="rId4"/>
    <p:sldId id="447" r:id="rId5"/>
    <p:sldId id="448" r:id="rId6"/>
    <p:sldId id="452" r:id="rId7"/>
    <p:sldId id="451" r:id="rId8"/>
    <p:sldId id="454" r:id="rId10"/>
    <p:sldId id="413" r:id="rId11"/>
    <p:sldId id="415" r:id="rId12"/>
    <p:sldId id="416" r:id="rId13"/>
    <p:sldId id="417" r:id="rId14"/>
    <p:sldId id="418" r:id="rId15"/>
    <p:sldId id="455" r:id="rId16"/>
    <p:sldId id="456" r:id="rId17"/>
    <p:sldId id="414" r:id="rId18"/>
    <p:sldId id="423" r:id="rId19"/>
    <p:sldId id="424" r:id="rId20"/>
    <p:sldId id="613" r:id="rId21"/>
    <p:sldId id="690" r:id="rId22"/>
    <p:sldId id="419" r:id="rId23"/>
    <p:sldId id="420" r:id="rId24"/>
    <p:sldId id="421" r:id="rId25"/>
    <p:sldId id="493" r:id="rId26"/>
    <p:sldId id="425" r:id="rId27"/>
    <p:sldId id="426" r:id="rId28"/>
    <p:sldId id="422" r:id="rId29"/>
    <p:sldId id="429" r:id="rId30"/>
    <p:sldId id="494" r:id="rId31"/>
    <p:sldId id="431" r:id="rId32"/>
    <p:sldId id="432" r:id="rId33"/>
    <p:sldId id="427" r:id="rId34"/>
    <p:sldId id="495" r:id="rId35"/>
    <p:sldId id="433" r:id="rId36"/>
    <p:sldId id="435" r:id="rId37"/>
    <p:sldId id="436" r:id="rId38"/>
    <p:sldId id="434" r:id="rId39"/>
    <p:sldId id="430" r:id="rId40"/>
    <p:sldId id="438" r:id="rId41"/>
    <p:sldId id="519" r:id="rId42"/>
    <p:sldId id="737" r:id="rId43"/>
    <p:sldId id="535" r:id="rId44"/>
    <p:sldId id="536" r:id="rId45"/>
    <p:sldId id="537" r:id="rId46"/>
    <p:sldId id="691" r:id="rId47"/>
    <p:sldId id="692" r:id="rId48"/>
    <p:sldId id="694" r:id="rId49"/>
    <p:sldId id="693" r:id="rId50"/>
    <p:sldId id="695" r:id="rId51"/>
    <p:sldId id="538" r:id="rId52"/>
    <p:sldId id="539" r:id="rId53"/>
    <p:sldId id="439" r:id="rId54"/>
    <p:sldId id="521" r:id="rId55"/>
    <p:sldId id="522" r:id="rId56"/>
    <p:sldId id="523" r:id="rId57"/>
    <p:sldId id="524" r:id="rId58"/>
    <p:sldId id="525" r:id="rId59"/>
    <p:sldId id="526" r:id="rId60"/>
    <p:sldId id="437" r:id="rId61"/>
    <p:sldId id="440" r:id="rId62"/>
    <p:sldId id="442" r:id="rId63"/>
    <p:sldId id="443" r:id="rId64"/>
    <p:sldId id="464" r:id="rId65"/>
    <p:sldId id="463" r:id="rId66"/>
    <p:sldId id="465" r:id="rId67"/>
    <p:sldId id="611" r:id="rId68"/>
    <p:sldId id="612" r:id="rId69"/>
    <p:sldId id="764" r:id="rId7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yanjun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1FFF8"/>
    <a:srgbClr val="FF00FF"/>
    <a:srgbClr val="FFFE95"/>
    <a:srgbClr val="FF0066"/>
    <a:srgbClr val="FFFF66"/>
    <a:srgbClr val="66006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Objects="1">
      <p:cViewPr varScale="1">
        <p:scale>
          <a:sx n="69" d="100"/>
          <a:sy n="69" d="100"/>
        </p:scale>
        <p:origin x="-1188" y="-80"/>
      </p:cViewPr>
      <p:guideLst>
        <p:guide orient="horz" pos="2259"/>
        <p:guide pos="29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4" Type="http://schemas.openxmlformats.org/officeDocument/2006/relationships/commentAuthors" Target="commentAuthors.xml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0213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buFont typeface="Arial" panose="020B0604020202020204" pitchFamily="34" charset="0"/>
              <a:buNone/>
              <a:defRPr sz="1200" dirty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Rectangle 3"/>
          <p:cNvSpPr>
            <a:spLocks noGrp="1"/>
          </p:cNvSpPr>
          <p:nvPr>
            <p:ph type="dt" idx="1"/>
          </p:nvPr>
        </p:nvSpPr>
        <p:spPr>
          <a:xfrm>
            <a:off x="3883025" y="0"/>
            <a:ext cx="2973388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buFont typeface="Arial" panose="020B0604020202020204" pitchFamily="34" charset="0"/>
              <a:buNone/>
              <a:defRPr sz="1200" dirty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0" name="Rectangle 4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</a:ln>
        </p:spPr>
      </p:sp>
      <p:sp>
        <p:nvSpPr>
          <p:cNvPr id="2053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2054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0213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buFont typeface="Arial" panose="020B0604020202020204" pitchFamily="34" charset="0"/>
              <a:buNone/>
              <a:defRPr sz="1200" dirty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2055" name="Rectangle 7"/>
          <p:cNvSpPr>
            <a:spLocks noGrp="1"/>
          </p:cNvSpPr>
          <p:nvPr>
            <p:ph type="sldNum" sz="quarter" idx="5"/>
          </p:nvPr>
        </p:nvSpPr>
        <p:spPr>
          <a:xfrm>
            <a:off x="3883025" y="8685213"/>
            <a:ext cx="2973388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buFont typeface="Arial" panose="020B0604020202020204" pitchFamily="34" charset="0"/>
              <a:buNone/>
              <a:defRPr sz="1200" dirty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79A5414-8178-4093-B59B-DAD12832914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506" name="备注占位符 2"/>
          <p:cNvSpPr>
            <a:spLocks noGrp="1"/>
          </p:cNvSpPr>
          <p:nvPr>
            <p:ph type="body" idx="1"/>
          </p:nvPr>
        </p:nvSpPr>
        <p:spPr bwMode="auto"/>
        <p:txBody>
          <a:bodyPr vert="horz" wrap="square" lIns="91440" tIns="45720" rIns="91440" bIns="45720" numCol="1" anchorCtr="0" compatLnSpc="1"/>
          <a:lstStyle/>
          <a:p>
            <a:endParaRPr lang="zh-CN" altLang="en-US" smtClean="0">
              <a:latin typeface="Calibri" panose="020F050202020403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B54F1-9EAC-470F-BCF4-F091CFE28864}" type="datetime1">
              <a:rPr lang="zh-CN" altLang="en-US"/>
            </a:fld>
            <a:endParaRPr lang="zh-CN" alt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6AC7C-B215-4966-9DD1-F8DCF920E15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BF2B0-D4F9-457E-8DC9-0A2F315D35C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8C25FC-FF89-4CD4-9776-B9D819550A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B196D0-0D2D-4D00-B4FD-6B04B45882E7}" type="datetime1">
              <a:rPr lang="zh-CN" altLang="en-US"/>
            </a:fld>
            <a:endParaRPr lang="zh-CN" altLang="en-US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6D271-6EFE-46FE-8829-325EED1AA69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6AE60E-856D-45C9-937A-B2773B51CC0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5E9CC-1B74-4673-8C0A-E1C6B5C78FE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116904-28DF-4670-8507-D9821906CA0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29E8A-C1D9-4957-99AF-E5FF5D5E8A0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58711-1171-4D45-A453-5EDA356948C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440E1-7DDC-46BD-B20B-5291402D35E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6A06F-B3A8-4BAE-9FE4-14C4A936696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F47343-2DDE-47B9-99ED-EF0FAF6F478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buFont typeface="Arial" panose="020B0604020202020204" pitchFamily="34" charset="0"/>
              <a:buNone/>
              <a:defRPr sz="1400" dirty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C662738-A5D6-4111-A5EE-9B529A7728DA}" type="datetime1">
              <a:rPr lang="zh-CN" altLang="en-US"/>
            </a:fld>
            <a:endParaRPr lang="zh-CN" altLang="en-US"/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buFont typeface="Arial" panose="020B0604020202020204" pitchFamily="34" charset="0"/>
              <a:buNone/>
              <a:defRPr sz="1400" dirty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buFont typeface="Arial" panose="020B0604020202020204" pitchFamily="34" charset="0"/>
              <a:buNone/>
              <a:defRPr sz="1400" dirty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DE9091C-685E-4380-BCBC-F8037E5579B9}" type="slidenum">
              <a:rPr lang="zh-CN" altLang="en-US"/>
            </a:fld>
            <a:endParaRPr lang="zh-CN" altLang="en-US"/>
          </a:p>
        </p:txBody>
      </p:sp>
      <p:pic>
        <p:nvPicPr>
          <p:cNvPr id="1031" name="图片 1030" descr="tz0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516688" y="0"/>
            <a:ext cx="2627312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l"/>
        <a:defRPr sz="4400" b="1" kern="1200">
          <a:solidFill>
            <a:srgbClr val="FF006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l"/>
        <a:defRPr sz="4400" b="1">
          <a:solidFill>
            <a:srgbClr val="FF0066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fontAlgn="base"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l"/>
        <a:defRPr sz="4400" b="1">
          <a:solidFill>
            <a:srgbClr val="FF0066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fontAlgn="base"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l"/>
        <a:defRPr sz="4400" b="1">
          <a:solidFill>
            <a:srgbClr val="FF0066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fontAlgn="base"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l"/>
        <a:defRPr sz="4400" b="1">
          <a:solidFill>
            <a:srgbClr val="FF0066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l"/>
        <a:defRPr sz="4400" b="1">
          <a:solidFill>
            <a:srgbClr val="FF0066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l"/>
        <a:defRPr sz="4400" b="1">
          <a:solidFill>
            <a:srgbClr val="FF0066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l"/>
        <a:defRPr sz="4400" b="1">
          <a:solidFill>
            <a:srgbClr val="FF0066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l"/>
        <a:defRPr sz="4400" b="1">
          <a:solidFill>
            <a:srgbClr val="FF0066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n"/>
        <a:defRPr sz="3200" b="1" kern="1200">
          <a:solidFill>
            <a:srgbClr val="2D2DFF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v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2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0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409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第二部分</a:t>
            </a:r>
            <a:endParaRPr lang="zh-CN" altLang="en-US" smtClean="0"/>
          </a:p>
        </p:txBody>
      </p:sp>
      <p:sp>
        <p:nvSpPr>
          <p:cNvPr id="15362" name="文本占位符 409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mtClean="0">
                <a:latin typeface="黑体" panose="02010609060101010101" pitchFamily="49" charset="-122"/>
              </a:rPr>
              <a:t>第3章  进程描述和控制</a:t>
            </a:r>
            <a:endParaRPr lang="zh-CN" altLang="en-US" smtClean="0">
              <a:latin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mtClean="0">
                <a:latin typeface="黑体" panose="02010609060101010101" pitchFamily="49" charset="-122"/>
              </a:rPr>
              <a:t>第4章  线程</a:t>
            </a:r>
            <a:endParaRPr lang="zh-CN" altLang="en-US" smtClean="0">
              <a:latin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mtClean="0">
                <a:latin typeface="黑体" panose="02010609060101010101" pitchFamily="49" charset="-122"/>
              </a:rPr>
              <a:t>第5章  并发性：互斥和同步</a:t>
            </a:r>
            <a:endParaRPr lang="zh-CN" altLang="en-US" smtClean="0">
              <a:latin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mtClean="0">
                <a:latin typeface="黑体" panose="02010609060101010101" pitchFamily="49" charset="-122"/>
              </a:rPr>
              <a:t>第6章  并发：死锁和饥饿</a:t>
            </a:r>
            <a:endParaRPr lang="zh-CN" altLang="en-US" smtClean="0">
              <a:latin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536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zh-CN" smtClean="0"/>
          </a:p>
        </p:txBody>
      </p:sp>
      <p:pic>
        <p:nvPicPr>
          <p:cNvPr id="25602" name="内容占位符 15362" descr="3.3"/>
          <p:cNvPicPr>
            <a:picLocks noGrp="1" noChangeAspect="1"/>
          </p:cNvPicPr>
          <p:nvPr>
            <p:ph idx="1"/>
          </p:nvPr>
        </p:nvPicPr>
        <p:blipFill>
          <a:blip r:embed="rId1">
            <a:lum bright="42000" contrast="6000"/>
          </a:blip>
          <a:srcRect/>
          <a:stretch>
            <a:fillRect/>
          </a:stretch>
        </p:blipFill>
        <p:spPr>
          <a:xfrm>
            <a:off x="-36513" y="-41275"/>
            <a:ext cx="9144001" cy="6434138"/>
          </a:xfrm>
        </p:spPr>
      </p:pic>
      <p:sp>
        <p:nvSpPr>
          <p:cNvPr id="25603" name="文本框 7185"/>
          <p:cNvSpPr txBox="1">
            <a:spLocks noChangeArrowheads="1"/>
          </p:cNvSpPr>
          <p:nvPr/>
        </p:nvSpPr>
        <p:spPr bwMode="auto">
          <a:xfrm>
            <a:off x="5907088" y="6392863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P66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25604" name="矩形 5"/>
          <p:cNvSpPr>
            <a:spLocks noGrp="1"/>
          </p:cNvSpPr>
          <p:nvPr/>
        </p:nvSpPr>
        <p:spPr bwMode="auto">
          <a:xfrm>
            <a:off x="179388" y="161925"/>
            <a:ext cx="1522412" cy="6048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spcBef>
                <a:spcPct val="20000"/>
              </a:spcBef>
              <a:buSzPct val="100000"/>
              <a:buFont typeface="Wingdings" panose="05000000000000000000" pitchFamily="2" charset="2"/>
              <a:buNone/>
            </a:pPr>
            <a:r>
              <a:rPr lang="en-US" altLang="zh-CN" sz="3200" b="1">
                <a:solidFill>
                  <a:srgbClr val="FF0000"/>
                </a:solidFill>
                <a:ea typeface="黑体" panose="02010609060101010101" pitchFamily="49" charset="-122"/>
              </a:rPr>
              <a:t>12</a:t>
            </a:r>
            <a:r>
              <a:rPr lang="zh-CN" altLang="en-US" sz="3200" b="1">
                <a:solidFill>
                  <a:srgbClr val="FF0000"/>
                </a:solidFill>
                <a:ea typeface="黑体" panose="02010609060101010101" pitchFamily="49" charset="-122"/>
              </a:rPr>
              <a:t>条</a:t>
            </a:r>
            <a:endParaRPr lang="en-US" altLang="zh-CN" sz="3200" b="1">
              <a:solidFill>
                <a:srgbClr val="FF0000"/>
              </a:solidFill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buSzPct val="100000"/>
              <a:buFont typeface="Wingdings" panose="05000000000000000000" pitchFamily="2" charset="2"/>
              <a:buNone/>
            </a:pPr>
            <a:r>
              <a:rPr lang="zh-CN" altLang="en-US" sz="3200" b="1">
                <a:solidFill>
                  <a:srgbClr val="FF0000"/>
                </a:solidFill>
                <a:ea typeface="黑体" panose="02010609060101010101" pitchFamily="49" charset="-122"/>
              </a:rPr>
              <a:t>指令</a:t>
            </a:r>
            <a:endParaRPr lang="zh-CN" altLang="en-US" sz="32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25605" name="矩形 6"/>
          <p:cNvSpPr>
            <a:spLocks noGrp="1"/>
          </p:cNvSpPr>
          <p:nvPr/>
        </p:nvSpPr>
        <p:spPr bwMode="auto">
          <a:xfrm>
            <a:off x="3563938" y="161925"/>
            <a:ext cx="1522412" cy="6048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spcBef>
                <a:spcPct val="20000"/>
              </a:spcBef>
              <a:buSzPct val="100000"/>
              <a:buFont typeface="Wingdings" panose="05000000000000000000" pitchFamily="2" charset="2"/>
              <a:buNone/>
            </a:pPr>
            <a:r>
              <a:rPr lang="en-US" altLang="zh-CN" sz="3200" b="1">
                <a:solidFill>
                  <a:srgbClr val="FF0000"/>
                </a:solidFill>
                <a:ea typeface="黑体" panose="02010609060101010101" pitchFamily="49" charset="-122"/>
              </a:rPr>
              <a:t>4</a:t>
            </a:r>
            <a:r>
              <a:rPr lang="zh-CN" altLang="en-US" sz="3200" b="1">
                <a:solidFill>
                  <a:srgbClr val="FF0000"/>
                </a:solidFill>
                <a:ea typeface="黑体" panose="02010609060101010101" pitchFamily="49" charset="-122"/>
              </a:rPr>
              <a:t>条</a:t>
            </a:r>
            <a:endParaRPr lang="en-US" altLang="zh-CN" sz="3200" b="1">
              <a:solidFill>
                <a:srgbClr val="FF0000"/>
              </a:solidFill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buSzPct val="100000"/>
              <a:buFont typeface="Wingdings" panose="05000000000000000000" pitchFamily="2" charset="2"/>
              <a:buNone/>
            </a:pPr>
            <a:r>
              <a:rPr lang="zh-CN" altLang="en-US" sz="3200" b="1">
                <a:solidFill>
                  <a:srgbClr val="FF0000"/>
                </a:solidFill>
                <a:ea typeface="黑体" panose="02010609060101010101" pitchFamily="49" charset="-122"/>
              </a:rPr>
              <a:t>指令</a:t>
            </a:r>
            <a:endParaRPr lang="zh-CN" altLang="en-US" sz="32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25606" name="矩形 7"/>
          <p:cNvSpPr>
            <a:spLocks noGrp="1"/>
          </p:cNvSpPr>
          <p:nvPr/>
        </p:nvSpPr>
        <p:spPr bwMode="auto">
          <a:xfrm>
            <a:off x="6742113" y="161925"/>
            <a:ext cx="1522412" cy="6048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spcBef>
                <a:spcPct val="20000"/>
              </a:spcBef>
              <a:buSzPct val="100000"/>
              <a:buFont typeface="Wingdings" panose="05000000000000000000" pitchFamily="2" charset="2"/>
              <a:buNone/>
            </a:pPr>
            <a:r>
              <a:rPr lang="en-US" altLang="zh-CN" sz="3200" b="1">
                <a:solidFill>
                  <a:srgbClr val="FF0000"/>
                </a:solidFill>
                <a:ea typeface="黑体" panose="02010609060101010101" pitchFamily="49" charset="-122"/>
              </a:rPr>
              <a:t>12</a:t>
            </a:r>
            <a:r>
              <a:rPr lang="zh-CN" altLang="en-US" sz="3200" b="1">
                <a:solidFill>
                  <a:srgbClr val="FF0000"/>
                </a:solidFill>
                <a:ea typeface="黑体" panose="02010609060101010101" pitchFamily="49" charset="-122"/>
              </a:rPr>
              <a:t>条</a:t>
            </a:r>
            <a:endParaRPr lang="en-US" altLang="zh-CN" sz="3200" b="1">
              <a:solidFill>
                <a:srgbClr val="FF0000"/>
              </a:solidFill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buSzPct val="100000"/>
              <a:buFont typeface="Wingdings" panose="05000000000000000000" pitchFamily="2" charset="2"/>
              <a:buNone/>
            </a:pPr>
            <a:r>
              <a:rPr lang="zh-CN" altLang="en-US" sz="3200" b="1">
                <a:solidFill>
                  <a:srgbClr val="FF0000"/>
                </a:solidFill>
                <a:ea typeface="黑体" panose="02010609060101010101" pitchFamily="49" charset="-122"/>
              </a:rPr>
              <a:t>指令</a:t>
            </a:r>
            <a:endParaRPr lang="zh-CN" altLang="en-US" sz="32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638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zh-CN" smtClean="0"/>
          </a:p>
        </p:txBody>
      </p:sp>
      <p:pic>
        <p:nvPicPr>
          <p:cNvPr id="26626" name="内容占位符 16386" descr="3.4"/>
          <p:cNvPicPr>
            <a:picLocks noGrp="1" noChangeAspect="1"/>
          </p:cNvPicPr>
          <p:nvPr>
            <p:ph idx="1"/>
          </p:nvPr>
        </p:nvPicPr>
        <p:blipFill>
          <a:blip r:embed="rId1">
            <a:lum bright="6000"/>
          </a:blip>
          <a:srcRect/>
          <a:stretch>
            <a:fillRect/>
          </a:stretch>
        </p:blipFill>
        <p:spPr>
          <a:xfrm>
            <a:off x="635" y="0"/>
            <a:ext cx="7616825" cy="6583363"/>
          </a:xfrm>
        </p:spPr>
      </p:pic>
      <p:sp>
        <p:nvSpPr>
          <p:cNvPr id="26627" name="矩形 16387"/>
          <p:cNvSpPr>
            <a:spLocks noGrp="1"/>
          </p:cNvSpPr>
          <p:nvPr/>
        </p:nvSpPr>
        <p:spPr bwMode="auto">
          <a:xfrm>
            <a:off x="4318000" y="1763713"/>
            <a:ext cx="4718050" cy="4525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一个进程连续执行6个指令周期后中断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分派器进行进程转换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FF0066"/>
                </a:solidFill>
                <a:ea typeface="黑体" panose="02010609060101010101" pitchFamily="49" charset="-122"/>
              </a:rPr>
              <a:t>思考</a:t>
            </a: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：介绍这个图的目的是什么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</p:txBody>
      </p:sp>
      <p:sp>
        <p:nvSpPr>
          <p:cNvPr id="26628" name="文本框 1"/>
          <p:cNvSpPr txBox="1">
            <a:spLocks noChangeArrowheads="1"/>
          </p:cNvSpPr>
          <p:nvPr/>
        </p:nvSpPr>
        <p:spPr bwMode="auto">
          <a:xfrm>
            <a:off x="1273175" y="161925"/>
            <a:ext cx="693738" cy="517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rgbClr val="FF0066"/>
                </a:solidFill>
              </a:rPr>
              <a:t>A1</a:t>
            </a:r>
            <a:endParaRPr lang="en-US" altLang="zh-CN" sz="2800">
              <a:solidFill>
                <a:srgbClr val="FF0066"/>
              </a:solidFill>
            </a:endParaRPr>
          </a:p>
        </p:txBody>
      </p:sp>
      <p:sp>
        <p:nvSpPr>
          <p:cNvPr id="26629" name="文本框 2"/>
          <p:cNvSpPr txBox="1">
            <a:spLocks noChangeArrowheads="1"/>
          </p:cNvSpPr>
          <p:nvPr/>
        </p:nvSpPr>
        <p:spPr bwMode="auto">
          <a:xfrm>
            <a:off x="1400175" y="1657350"/>
            <a:ext cx="69215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0066"/>
                </a:solidFill>
              </a:rPr>
              <a:t>分派器</a:t>
            </a:r>
            <a:endParaRPr lang="zh-CN" altLang="en-US" sz="2000" b="1">
              <a:solidFill>
                <a:srgbClr val="FF0066"/>
              </a:solidFill>
            </a:endParaRPr>
          </a:p>
        </p:txBody>
      </p:sp>
      <p:sp>
        <p:nvSpPr>
          <p:cNvPr id="26630" name="文本框 3"/>
          <p:cNvSpPr txBox="1">
            <a:spLocks noChangeArrowheads="1"/>
          </p:cNvSpPr>
          <p:nvPr/>
        </p:nvSpPr>
        <p:spPr bwMode="auto">
          <a:xfrm>
            <a:off x="1344613" y="3090863"/>
            <a:ext cx="692150" cy="517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rgbClr val="FF0066"/>
                </a:solidFill>
              </a:rPr>
              <a:t>B1</a:t>
            </a:r>
            <a:endParaRPr lang="en-US" altLang="zh-CN" sz="2800">
              <a:solidFill>
                <a:srgbClr val="FF0066"/>
              </a:solidFill>
            </a:endParaRPr>
          </a:p>
        </p:txBody>
      </p:sp>
      <p:sp>
        <p:nvSpPr>
          <p:cNvPr id="26631" name="文本框 4"/>
          <p:cNvSpPr txBox="1">
            <a:spLocks noChangeArrowheads="1"/>
          </p:cNvSpPr>
          <p:nvPr/>
        </p:nvSpPr>
        <p:spPr bwMode="auto">
          <a:xfrm>
            <a:off x="1470025" y="4244975"/>
            <a:ext cx="693738" cy="1004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0066"/>
                </a:solidFill>
              </a:rPr>
              <a:t>分派器</a:t>
            </a:r>
            <a:endParaRPr lang="zh-CN" altLang="en-US" sz="2000" b="1">
              <a:solidFill>
                <a:srgbClr val="FF0066"/>
              </a:solidFill>
            </a:endParaRPr>
          </a:p>
        </p:txBody>
      </p:sp>
      <p:sp>
        <p:nvSpPr>
          <p:cNvPr id="26632" name="文本框 5"/>
          <p:cNvSpPr txBox="1">
            <a:spLocks noChangeArrowheads="1"/>
          </p:cNvSpPr>
          <p:nvPr/>
        </p:nvSpPr>
        <p:spPr bwMode="auto">
          <a:xfrm>
            <a:off x="1400175" y="5635625"/>
            <a:ext cx="69215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rgbClr val="FF0066"/>
                </a:solidFill>
              </a:rPr>
              <a:t>C1</a:t>
            </a:r>
            <a:endParaRPr lang="en-US" altLang="zh-CN" sz="2800">
              <a:solidFill>
                <a:srgbClr val="FF0066"/>
              </a:solidFill>
            </a:endParaRPr>
          </a:p>
        </p:txBody>
      </p:sp>
      <p:sp>
        <p:nvSpPr>
          <p:cNvPr id="26633" name="文本框 6"/>
          <p:cNvSpPr txBox="1">
            <a:spLocks noChangeArrowheads="1"/>
          </p:cNvSpPr>
          <p:nvPr/>
        </p:nvSpPr>
        <p:spPr bwMode="auto">
          <a:xfrm>
            <a:off x="3538538" y="758825"/>
            <a:ext cx="693737" cy="1004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0066"/>
                </a:solidFill>
              </a:rPr>
              <a:t>分派器</a:t>
            </a:r>
            <a:endParaRPr lang="zh-CN" altLang="en-US" sz="2000" b="1">
              <a:solidFill>
                <a:srgbClr val="FF0066"/>
              </a:solidFill>
            </a:endParaRPr>
          </a:p>
        </p:txBody>
      </p:sp>
      <p:sp>
        <p:nvSpPr>
          <p:cNvPr id="26634" name="文本框 7"/>
          <p:cNvSpPr txBox="1">
            <a:spLocks noChangeArrowheads="1"/>
          </p:cNvSpPr>
          <p:nvPr/>
        </p:nvSpPr>
        <p:spPr bwMode="auto">
          <a:xfrm>
            <a:off x="3403600" y="2144713"/>
            <a:ext cx="693738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rgbClr val="FF0066"/>
                </a:solidFill>
              </a:rPr>
              <a:t>A2</a:t>
            </a:r>
            <a:endParaRPr lang="en-US" altLang="zh-CN" sz="2800">
              <a:solidFill>
                <a:srgbClr val="FF0066"/>
              </a:solidFill>
            </a:endParaRPr>
          </a:p>
        </p:txBody>
      </p:sp>
      <p:sp>
        <p:nvSpPr>
          <p:cNvPr id="26635" name="文本框 8"/>
          <p:cNvSpPr txBox="1">
            <a:spLocks noChangeArrowheads="1"/>
          </p:cNvSpPr>
          <p:nvPr/>
        </p:nvSpPr>
        <p:spPr bwMode="auto">
          <a:xfrm>
            <a:off x="3625850" y="3760788"/>
            <a:ext cx="692150" cy="1004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rgbClr val="FF0066"/>
                </a:solidFill>
              </a:rPr>
              <a:t>分派器</a:t>
            </a:r>
            <a:endParaRPr lang="zh-CN" altLang="en-US" sz="2000" b="1">
              <a:solidFill>
                <a:srgbClr val="FF0066"/>
              </a:solidFill>
            </a:endParaRPr>
          </a:p>
        </p:txBody>
      </p:sp>
      <p:sp>
        <p:nvSpPr>
          <p:cNvPr id="26636" name="文本框 9"/>
          <p:cNvSpPr txBox="1">
            <a:spLocks noChangeArrowheads="1"/>
          </p:cNvSpPr>
          <p:nvPr/>
        </p:nvSpPr>
        <p:spPr bwMode="auto">
          <a:xfrm>
            <a:off x="3462338" y="5249863"/>
            <a:ext cx="69215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rgbClr val="FF0066"/>
                </a:solidFill>
              </a:rPr>
              <a:t>C2</a:t>
            </a:r>
            <a:endParaRPr lang="en-US" altLang="zh-CN" sz="2800">
              <a:solidFill>
                <a:srgbClr val="FF0066"/>
              </a:solidFill>
            </a:endParaRPr>
          </a:p>
        </p:txBody>
      </p:sp>
      <p:sp>
        <p:nvSpPr>
          <p:cNvPr id="26637" name="文本框 7185"/>
          <p:cNvSpPr txBox="1">
            <a:spLocks noChangeArrowheads="1"/>
          </p:cNvSpPr>
          <p:nvPr/>
        </p:nvSpPr>
        <p:spPr bwMode="auto">
          <a:xfrm>
            <a:off x="5907088" y="6392863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P67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7409"/>
          <p:cNvSpPr>
            <a:spLocks noGrp="1"/>
          </p:cNvSpPr>
          <p:nvPr>
            <p:ph type="title"/>
          </p:nvPr>
        </p:nvSpPr>
        <p:spPr>
          <a:xfrm>
            <a:off x="312738" y="0"/>
            <a:ext cx="8229600" cy="815975"/>
          </a:xfrm>
        </p:spPr>
        <p:txBody>
          <a:bodyPr/>
          <a:lstStyle/>
          <a:p>
            <a:r>
              <a:rPr lang="zh-CN" altLang="en-US" smtClean="0"/>
              <a:t>3.2.1 两状态进程模型</a:t>
            </a:r>
            <a:endParaRPr lang="zh-CN" altLang="en-US" smtClean="0"/>
          </a:p>
        </p:txBody>
      </p:sp>
      <p:pic>
        <p:nvPicPr>
          <p:cNvPr id="27650" name="内容占位符 17410" descr="3.5"/>
          <p:cNvPicPr>
            <a:picLocks noGrp="1" noChangeAspect="1"/>
          </p:cNvPicPr>
          <p:nvPr>
            <p:ph idx="1"/>
          </p:nvPr>
        </p:nvPicPr>
        <p:blipFill>
          <a:blip r:embed="rId1">
            <a:lum bright="12000"/>
          </a:blip>
          <a:srcRect/>
          <a:stretch>
            <a:fillRect/>
          </a:stretch>
        </p:blipFill>
        <p:spPr>
          <a:xfrm>
            <a:off x="225425" y="1368425"/>
            <a:ext cx="7766050" cy="5400675"/>
          </a:xfrm>
        </p:spPr>
      </p:pic>
      <p:sp>
        <p:nvSpPr>
          <p:cNvPr id="27651" name="文本框 7185"/>
          <p:cNvSpPr txBox="1">
            <a:spLocks noChangeArrowheads="1"/>
          </p:cNvSpPr>
          <p:nvPr/>
        </p:nvSpPr>
        <p:spPr bwMode="auto">
          <a:xfrm>
            <a:off x="6494463" y="6392863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P67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27652" name="矩形 16387"/>
          <p:cNvSpPr>
            <a:spLocks noGrp="1"/>
          </p:cNvSpPr>
          <p:nvPr/>
        </p:nvSpPr>
        <p:spPr bwMode="auto">
          <a:xfrm>
            <a:off x="5680075" y="3190875"/>
            <a:ext cx="3603625" cy="774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None/>
            </a:pPr>
            <a:r>
              <a:rPr lang="zh-CN" altLang="en-US" sz="2400" b="1">
                <a:solidFill>
                  <a:srgbClr val="FF0066"/>
                </a:solidFill>
                <a:ea typeface="黑体" panose="02010609060101010101" pitchFamily="49" charset="-122"/>
                <a:cs typeface="楷体" panose="02010609060101010101" pitchFamily="49" charset="-122"/>
              </a:rPr>
              <a:t>◆思考</a:t>
            </a:r>
            <a:r>
              <a:rPr lang="zh-CN" altLang="en-US" sz="2400" b="1">
                <a:solidFill>
                  <a:srgbClr val="2D2DFF"/>
                </a:solidFill>
                <a:ea typeface="黑体" panose="02010609060101010101" pitchFamily="49" charset="-122"/>
                <a:cs typeface="楷体" panose="02010609060101010101" pitchFamily="49" charset="-122"/>
              </a:rPr>
              <a:t>：</a:t>
            </a:r>
            <a:r>
              <a:rPr lang="en-US" altLang="zh-CN" sz="2400" b="1">
                <a:solidFill>
                  <a:srgbClr val="2D2DFF"/>
                </a:solidFill>
                <a:ea typeface="黑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zh-CN" altLang="en-US" sz="2400" b="1">
                <a:solidFill>
                  <a:srgbClr val="2D2DFF"/>
                </a:solidFill>
                <a:ea typeface="黑体" panose="02010609060101010101" pitchFamily="49" charset="-122"/>
                <a:cs typeface="楷体" panose="02010609060101010101" pitchFamily="49" charset="-122"/>
              </a:rPr>
              <a:t>状态图的缺陷</a:t>
            </a:r>
            <a:endParaRPr lang="zh-CN" altLang="en-US" sz="2400" b="1">
              <a:solidFill>
                <a:srgbClr val="2D2DFF"/>
              </a:solidFill>
              <a:ea typeface="黑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8436" name="矩形 18435"/>
          <p:cNvSpPr>
            <a:spLocks noChangeArrowheads="1"/>
          </p:cNvSpPr>
          <p:nvPr/>
        </p:nvSpPr>
        <p:spPr bwMode="auto">
          <a:xfrm>
            <a:off x="312738" y="815975"/>
            <a:ext cx="1511300" cy="384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CC3300"/>
                </a:solidFill>
                <a:ea typeface="黑体" panose="02010609060101010101" pitchFamily="49" charset="-122"/>
              </a:rPr>
              <a:t>进程并发</a:t>
            </a:r>
            <a:endParaRPr lang="zh-CN" altLang="en-US" sz="2800" b="1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18437" name="矩形 18436"/>
          <p:cNvSpPr>
            <a:spLocks noChangeArrowheads="1"/>
          </p:cNvSpPr>
          <p:nvPr/>
        </p:nvSpPr>
        <p:spPr bwMode="auto">
          <a:xfrm>
            <a:off x="2616200" y="815975"/>
            <a:ext cx="1295400" cy="384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CC3300"/>
                </a:solidFill>
                <a:ea typeface="黑体" panose="02010609060101010101" pitchFamily="49" charset="-122"/>
              </a:rPr>
              <a:t>间断性</a:t>
            </a:r>
            <a:endParaRPr lang="zh-CN" altLang="en-US" sz="2800" b="1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18438" name="矩形 18437"/>
          <p:cNvSpPr>
            <a:spLocks noChangeArrowheads="1"/>
          </p:cNvSpPr>
          <p:nvPr/>
        </p:nvSpPr>
        <p:spPr bwMode="auto">
          <a:xfrm>
            <a:off x="4489450" y="815975"/>
            <a:ext cx="2232025" cy="384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CC3300"/>
                </a:solidFill>
                <a:ea typeface="黑体" panose="02010609060101010101" pitchFamily="49" charset="-122"/>
              </a:rPr>
              <a:t>多种进程状态</a:t>
            </a:r>
            <a:endParaRPr lang="zh-CN" altLang="en-US" sz="2800" b="1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18439" name="燕尾形 18438"/>
          <p:cNvSpPr>
            <a:spLocks noChangeArrowheads="1"/>
          </p:cNvSpPr>
          <p:nvPr/>
        </p:nvSpPr>
        <p:spPr bwMode="auto">
          <a:xfrm>
            <a:off x="1897063" y="912813"/>
            <a:ext cx="576262" cy="287337"/>
          </a:xfrm>
          <a:prstGeom prst="chevron">
            <a:avLst>
              <a:gd name="adj" fmla="val 50138"/>
            </a:avLst>
          </a:prstGeom>
          <a:gradFill rotWithShape="1">
            <a:gsLst>
              <a:gs pos="0">
                <a:srgbClr val="FF9999"/>
              </a:gs>
              <a:gs pos="100000">
                <a:srgbClr val="764747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8440" name="燕尾形 18439"/>
          <p:cNvSpPr>
            <a:spLocks noChangeArrowheads="1"/>
          </p:cNvSpPr>
          <p:nvPr/>
        </p:nvSpPr>
        <p:spPr bwMode="auto">
          <a:xfrm>
            <a:off x="3840163" y="912813"/>
            <a:ext cx="576262" cy="287337"/>
          </a:xfrm>
          <a:prstGeom prst="chevron">
            <a:avLst>
              <a:gd name="adj" fmla="val 50138"/>
            </a:avLst>
          </a:prstGeom>
          <a:gradFill rotWithShape="1">
            <a:gsLst>
              <a:gs pos="0">
                <a:srgbClr val="FF9999"/>
              </a:gs>
              <a:gs pos="100000">
                <a:srgbClr val="764747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10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  <p:bldP spid="18437" grpId="0"/>
      <p:bldP spid="184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8433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1143000"/>
          </a:xfrm>
        </p:spPr>
        <p:txBody>
          <a:bodyPr/>
          <a:lstStyle/>
          <a:p>
            <a:r>
              <a:rPr lang="zh-CN" altLang="en-US" smtClean="0"/>
              <a:t>3状态</a:t>
            </a:r>
            <a:endParaRPr lang="zh-CN" altLang="en-US" smtClean="0"/>
          </a:p>
        </p:txBody>
      </p:sp>
      <p:sp>
        <p:nvSpPr>
          <p:cNvPr id="28674" name="文本占位符 18434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956175"/>
          </a:xfrm>
        </p:spPr>
        <p:txBody>
          <a:bodyPr/>
          <a:lstStyle/>
          <a:p>
            <a:r>
              <a:rPr lang="zh-CN" altLang="en-US" smtClean="0"/>
              <a:t>非运行状态分为</a:t>
            </a:r>
            <a:r>
              <a:rPr lang="en-US" altLang="zh-CN" smtClean="0"/>
              <a:t>2</a:t>
            </a:r>
            <a:r>
              <a:rPr lang="zh-CN" altLang="en-US" smtClean="0"/>
              <a:t>种：就绪态、阻塞态</a:t>
            </a:r>
            <a:endParaRPr lang="zh-CN" altLang="en-US" smtClean="0"/>
          </a:p>
        </p:txBody>
      </p:sp>
      <p:sp>
        <p:nvSpPr>
          <p:cNvPr id="18436" name="矩形 18435"/>
          <p:cNvSpPr>
            <a:spLocks noChangeArrowheads="1"/>
          </p:cNvSpPr>
          <p:nvPr/>
        </p:nvSpPr>
        <p:spPr bwMode="auto">
          <a:xfrm>
            <a:off x="900113" y="1941513"/>
            <a:ext cx="1511300" cy="384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CC3300"/>
                </a:solidFill>
                <a:ea typeface="黑体" panose="02010609060101010101" pitchFamily="49" charset="-122"/>
              </a:rPr>
              <a:t>进程并发</a:t>
            </a:r>
            <a:endParaRPr lang="zh-CN" altLang="en-US" sz="2800" b="1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18437" name="矩形 18436"/>
          <p:cNvSpPr>
            <a:spLocks noChangeArrowheads="1"/>
          </p:cNvSpPr>
          <p:nvPr/>
        </p:nvSpPr>
        <p:spPr bwMode="auto">
          <a:xfrm>
            <a:off x="3203575" y="1941513"/>
            <a:ext cx="1295400" cy="384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CC3300"/>
                </a:solidFill>
                <a:ea typeface="黑体" panose="02010609060101010101" pitchFamily="49" charset="-122"/>
              </a:rPr>
              <a:t>间断性</a:t>
            </a:r>
            <a:endParaRPr lang="zh-CN" altLang="en-US" sz="2800" b="1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18438" name="矩形 18437"/>
          <p:cNvSpPr>
            <a:spLocks noChangeArrowheads="1"/>
          </p:cNvSpPr>
          <p:nvPr/>
        </p:nvSpPr>
        <p:spPr bwMode="auto">
          <a:xfrm>
            <a:off x="5076825" y="1941513"/>
            <a:ext cx="2232025" cy="384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CC3300"/>
                </a:solidFill>
                <a:ea typeface="黑体" panose="02010609060101010101" pitchFamily="49" charset="-122"/>
              </a:rPr>
              <a:t>多种进程状态</a:t>
            </a:r>
            <a:endParaRPr lang="zh-CN" altLang="en-US" sz="2800" b="1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18439" name="燕尾形 18438"/>
          <p:cNvSpPr>
            <a:spLocks noChangeArrowheads="1"/>
          </p:cNvSpPr>
          <p:nvPr/>
        </p:nvSpPr>
        <p:spPr bwMode="auto">
          <a:xfrm>
            <a:off x="2484438" y="2038350"/>
            <a:ext cx="576262" cy="287338"/>
          </a:xfrm>
          <a:prstGeom prst="chevron">
            <a:avLst>
              <a:gd name="adj" fmla="val 50138"/>
            </a:avLst>
          </a:prstGeom>
          <a:gradFill rotWithShape="1">
            <a:gsLst>
              <a:gs pos="0">
                <a:srgbClr val="FF9999"/>
              </a:gs>
              <a:gs pos="100000">
                <a:srgbClr val="764747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8440" name="燕尾形 18439"/>
          <p:cNvSpPr>
            <a:spLocks noChangeArrowheads="1"/>
          </p:cNvSpPr>
          <p:nvPr/>
        </p:nvSpPr>
        <p:spPr bwMode="auto">
          <a:xfrm>
            <a:off x="4427538" y="2038350"/>
            <a:ext cx="576262" cy="287338"/>
          </a:xfrm>
          <a:prstGeom prst="chevron">
            <a:avLst>
              <a:gd name="adj" fmla="val 50138"/>
            </a:avLst>
          </a:prstGeom>
          <a:gradFill rotWithShape="1">
            <a:gsLst>
              <a:gs pos="0">
                <a:srgbClr val="FF9999"/>
              </a:gs>
              <a:gs pos="100000">
                <a:srgbClr val="764747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18441" name="组合 18440"/>
          <p:cNvGrpSpPr/>
          <p:nvPr/>
        </p:nvGrpSpPr>
        <p:grpSpPr bwMode="auto">
          <a:xfrm>
            <a:off x="757238" y="2444750"/>
            <a:ext cx="2170112" cy="4035425"/>
            <a:chOff x="0" y="0"/>
            <a:chExt cx="1367" cy="2542"/>
          </a:xfrm>
        </p:grpSpPr>
        <p:sp>
          <p:nvSpPr>
            <p:cNvPr id="28713" name="圆角矩形 18441"/>
            <p:cNvSpPr>
              <a:spLocks noChangeArrowheads="1"/>
            </p:cNvSpPr>
            <p:nvPr/>
          </p:nvSpPr>
          <p:spPr bwMode="auto">
            <a:xfrm>
              <a:off x="0" y="194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714" name="圆角矩形 18442"/>
            <p:cNvSpPr>
              <a:spLocks noChangeArrowheads="1"/>
            </p:cNvSpPr>
            <p:nvPr/>
          </p:nvSpPr>
          <p:spPr bwMode="auto">
            <a:xfrm>
              <a:off x="21" y="199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715" name="圆角矩形 18443"/>
            <p:cNvSpPr>
              <a:spLocks noChangeArrowheads="1"/>
            </p:cNvSpPr>
            <p:nvPr/>
          </p:nvSpPr>
          <p:spPr bwMode="auto">
            <a:xfrm>
              <a:off x="32" y="1499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9BCFF2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716" name="圆角矩形 18444"/>
            <p:cNvSpPr>
              <a:spLocks noChangeArrowheads="1"/>
            </p:cNvSpPr>
            <p:nvPr/>
          </p:nvSpPr>
          <p:spPr bwMode="auto">
            <a:xfrm>
              <a:off x="32" y="21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BEE0F7"/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18446" name="圆角矩形 18445"/>
            <p:cNvSpPr/>
            <p:nvPr/>
          </p:nvSpPr>
          <p:spPr>
            <a:xfrm>
              <a:off x="4" y="1994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chemeClr val="bg1">
                    <a:gamma/>
                    <a:shade val="75686"/>
                    <a:invGamma/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47" name="圆角矩形 18446"/>
            <p:cNvSpPr/>
            <p:nvPr/>
          </p:nvSpPr>
          <p:spPr>
            <a:xfrm>
              <a:off x="32" y="20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gamma/>
                    <a:tint val="78824"/>
                    <a:invGamma/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719" name="椭圆 18447"/>
            <p:cNvSpPr>
              <a:spLocks noChangeArrowheads="1"/>
            </p:cNvSpPr>
            <p:nvPr/>
          </p:nvSpPr>
          <p:spPr bwMode="auto">
            <a:xfrm>
              <a:off x="469" y="0"/>
              <a:ext cx="405" cy="40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720" name="椭圆 18448"/>
            <p:cNvSpPr>
              <a:spLocks noChangeArrowheads="1"/>
            </p:cNvSpPr>
            <p:nvPr/>
          </p:nvSpPr>
          <p:spPr bwMode="auto">
            <a:xfrm>
              <a:off x="473" y="3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721" name="椭圆 18449"/>
            <p:cNvSpPr>
              <a:spLocks noChangeArrowheads="1"/>
            </p:cNvSpPr>
            <p:nvPr/>
          </p:nvSpPr>
          <p:spPr bwMode="auto">
            <a:xfrm>
              <a:off x="478" y="5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722" name="椭圆 18450"/>
            <p:cNvSpPr>
              <a:spLocks noChangeArrowheads="1"/>
            </p:cNvSpPr>
            <p:nvPr/>
          </p:nvSpPr>
          <p:spPr bwMode="auto">
            <a:xfrm>
              <a:off x="482" y="9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723" name="椭圆 18451"/>
            <p:cNvSpPr>
              <a:spLocks noChangeArrowheads="1"/>
            </p:cNvSpPr>
            <p:nvPr/>
          </p:nvSpPr>
          <p:spPr bwMode="auto">
            <a:xfrm>
              <a:off x="504" y="19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724" name="文本框 18452"/>
            <p:cNvSpPr txBox="1">
              <a:spLocks noChangeArrowheads="1"/>
            </p:cNvSpPr>
            <p:nvPr/>
          </p:nvSpPr>
          <p:spPr bwMode="auto">
            <a:xfrm>
              <a:off x="556" y="58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algn="ctr" eaLnBrk="0" hangingPunct="0"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rgbClr val="000000"/>
                  </a:solidFill>
                  <a:ea typeface="黑体" panose="02010609060101010101" pitchFamily="49" charset="-122"/>
                </a:rPr>
                <a:t>1</a:t>
              </a:r>
              <a:endParaRPr lang="en-US" altLang="zh-CN" sz="2400" b="1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18454" name="文本框 18453"/>
          <p:cNvSpPr txBox="1">
            <a:spLocks noChangeArrowheads="1"/>
          </p:cNvSpPr>
          <p:nvPr/>
        </p:nvSpPr>
        <p:spPr bwMode="auto">
          <a:xfrm>
            <a:off x="828675" y="3813175"/>
            <a:ext cx="2057400" cy="155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179705" lvl="1" eaLnBrk="0" hangingPunct="0">
              <a:buFont typeface="Wingdings" panose="05000000000000000000" pitchFamily="2" charset="2"/>
              <a:buNone/>
            </a:pPr>
            <a:r>
              <a:rPr lang="zh-CN" altLang="en-US" sz="2400" b="1">
                <a:ea typeface="黑体" panose="02010609060101010101" pitchFamily="49" charset="-122"/>
              </a:rPr>
              <a:t>获得除</a:t>
            </a:r>
            <a:r>
              <a:rPr lang="en-US" altLang="zh-CN" sz="2400" b="1">
                <a:ea typeface="黑体" panose="02010609060101010101" pitchFamily="49" charset="-122"/>
              </a:rPr>
              <a:t>CPU</a:t>
            </a:r>
            <a:r>
              <a:rPr lang="zh-CN" altLang="en-US" sz="2400" b="1">
                <a:ea typeface="黑体" panose="02010609060101010101" pitchFamily="49" charset="-122"/>
              </a:rPr>
              <a:t>外的所有必要资源</a:t>
            </a:r>
            <a:endParaRPr lang="zh-CN" altLang="en-US" sz="2400" b="1">
              <a:ea typeface="黑体" panose="02010609060101010101" pitchFamily="49" charset="-122"/>
            </a:endParaRPr>
          </a:p>
          <a:p>
            <a:pPr marL="179705" lvl="1" eaLnBrk="0" hangingPunct="0">
              <a:buFont typeface="Wingdings" panose="05000000000000000000" pitchFamily="2" charset="2"/>
              <a:buNone/>
            </a:pPr>
            <a:endParaRPr lang="zh-CN" altLang="en-US" sz="2400" b="1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grpSp>
        <p:nvGrpSpPr>
          <p:cNvPr id="18455" name="组合 18454"/>
          <p:cNvGrpSpPr/>
          <p:nvPr/>
        </p:nvGrpSpPr>
        <p:grpSpPr bwMode="auto">
          <a:xfrm>
            <a:off x="3146425" y="2441575"/>
            <a:ext cx="2166938" cy="4035425"/>
            <a:chOff x="0" y="0"/>
            <a:chExt cx="1365" cy="2542"/>
          </a:xfrm>
        </p:grpSpPr>
        <p:sp>
          <p:nvSpPr>
            <p:cNvPr id="28701" name="圆角矩形 18455"/>
            <p:cNvSpPr>
              <a:spLocks noChangeArrowheads="1"/>
            </p:cNvSpPr>
            <p:nvPr/>
          </p:nvSpPr>
          <p:spPr bwMode="auto">
            <a:xfrm>
              <a:off x="0" y="194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702" name="圆角矩形 18456"/>
            <p:cNvSpPr>
              <a:spLocks noChangeArrowheads="1"/>
            </p:cNvSpPr>
            <p:nvPr/>
          </p:nvSpPr>
          <p:spPr bwMode="auto">
            <a:xfrm>
              <a:off x="21" y="199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703" name="圆角矩形 18457"/>
            <p:cNvSpPr>
              <a:spLocks noChangeArrowheads="1"/>
            </p:cNvSpPr>
            <p:nvPr/>
          </p:nvSpPr>
          <p:spPr bwMode="auto">
            <a:xfrm>
              <a:off x="32" y="1499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704" name="圆角矩形 18458"/>
            <p:cNvSpPr>
              <a:spLocks noChangeArrowheads="1"/>
            </p:cNvSpPr>
            <p:nvPr/>
          </p:nvSpPr>
          <p:spPr bwMode="auto">
            <a:xfrm>
              <a:off x="37" y="22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705" name="椭圆 18459"/>
            <p:cNvSpPr>
              <a:spLocks noChangeArrowheads="1"/>
            </p:cNvSpPr>
            <p:nvPr/>
          </p:nvSpPr>
          <p:spPr bwMode="auto">
            <a:xfrm>
              <a:off x="469" y="0"/>
              <a:ext cx="405" cy="40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706" name="椭圆 18460"/>
            <p:cNvSpPr>
              <a:spLocks noChangeArrowheads="1"/>
            </p:cNvSpPr>
            <p:nvPr/>
          </p:nvSpPr>
          <p:spPr bwMode="auto">
            <a:xfrm>
              <a:off x="473" y="3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707" name="椭圆 18461"/>
            <p:cNvSpPr>
              <a:spLocks noChangeArrowheads="1"/>
            </p:cNvSpPr>
            <p:nvPr/>
          </p:nvSpPr>
          <p:spPr bwMode="auto">
            <a:xfrm>
              <a:off x="478" y="5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708" name="椭圆 18462"/>
            <p:cNvSpPr>
              <a:spLocks noChangeArrowheads="1"/>
            </p:cNvSpPr>
            <p:nvPr/>
          </p:nvSpPr>
          <p:spPr bwMode="auto">
            <a:xfrm>
              <a:off x="482" y="9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709" name="椭圆 18463"/>
            <p:cNvSpPr>
              <a:spLocks noChangeArrowheads="1"/>
            </p:cNvSpPr>
            <p:nvPr/>
          </p:nvSpPr>
          <p:spPr bwMode="auto">
            <a:xfrm>
              <a:off x="504" y="19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710" name="文本框 18464"/>
            <p:cNvSpPr txBox="1">
              <a:spLocks noChangeArrowheads="1"/>
            </p:cNvSpPr>
            <p:nvPr/>
          </p:nvSpPr>
          <p:spPr bwMode="auto">
            <a:xfrm>
              <a:off x="556" y="58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algn="ctr" eaLnBrk="0" hangingPunct="0"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rgbClr val="000000"/>
                  </a:solidFill>
                  <a:ea typeface="黑体" panose="02010609060101010101" pitchFamily="49" charset="-122"/>
                </a:rPr>
                <a:t>2</a:t>
              </a:r>
              <a:endParaRPr lang="en-US" altLang="zh-CN" sz="2400" b="1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8466" name="圆角矩形 18465"/>
            <p:cNvSpPr/>
            <p:nvPr/>
          </p:nvSpPr>
          <p:spPr>
            <a:xfrm>
              <a:off x="2" y="1994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chemeClr val="bg1">
                    <a:gamma/>
                    <a:shade val="75686"/>
                    <a:invGamma/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67" name="圆角矩形 18466"/>
            <p:cNvSpPr/>
            <p:nvPr/>
          </p:nvSpPr>
          <p:spPr>
            <a:xfrm>
              <a:off x="30" y="20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gamma/>
                    <a:tint val="78824"/>
                    <a:invGamma/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468" name="组合 18467"/>
          <p:cNvGrpSpPr/>
          <p:nvPr/>
        </p:nvGrpSpPr>
        <p:grpSpPr bwMode="auto">
          <a:xfrm>
            <a:off x="5508625" y="2444750"/>
            <a:ext cx="2170113" cy="4035425"/>
            <a:chOff x="0" y="0"/>
            <a:chExt cx="1367" cy="2542"/>
          </a:xfrm>
        </p:grpSpPr>
        <p:sp>
          <p:nvSpPr>
            <p:cNvPr id="28688" name="圆角矩形 18468"/>
            <p:cNvSpPr>
              <a:spLocks noChangeArrowheads="1"/>
            </p:cNvSpPr>
            <p:nvPr/>
          </p:nvSpPr>
          <p:spPr bwMode="auto">
            <a:xfrm>
              <a:off x="4" y="194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89" name="圆角矩形 18469"/>
            <p:cNvSpPr>
              <a:spLocks noChangeArrowheads="1"/>
            </p:cNvSpPr>
            <p:nvPr/>
          </p:nvSpPr>
          <p:spPr bwMode="auto">
            <a:xfrm>
              <a:off x="25" y="199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0" name="圆角矩形 18470"/>
            <p:cNvSpPr>
              <a:spLocks noChangeArrowheads="1"/>
            </p:cNvSpPr>
            <p:nvPr/>
          </p:nvSpPr>
          <p:spPr bwMode="auto">
            <a:xfrm>
              <a:off x="36" y="1499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F2EDA6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8691" name="圆角矩形 18471"/>
            <p:cNvSpPr>
              <a:spLocks noChangeArrowheads="1"/>
            </p:cNvSpPr>
            <p:nvPr/>
          </p:nvSpPr>
          <p:spPr bwMode="auto">
            <a:xfrm>
              <a:off x="36" y="21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5CC"/>
                </a:gs>
                <a:gs pos="100000">
                  <a:srgbClr val="E9E065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grpSp>
          <p:nvGrpSpPr>
            <p:cNvPr id="28692" name="组合 18472"/>
            <p:cNvGrpSpPr/>
            <p:nvPr/>
          </p:nvGrpSpPr>
          <p:grpSpPr bwMode="auto">
            <a:xfrm>
              <a:off x="473" y="0"/>
              <a:ext cx="405" cy="405"/>
              <a:chOff x="0" y="0"/>
              <a:chExt cx="405" cy="405"/>
            </a:xfrm>
          </p:grpSpPr>
          <p:sp>
            <p:nvSpPr>
              <p:cNvPr id="28696" name="椭圆 1847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05" cy="40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8697" name="椭圆 18474"/>
              <p:cNvSpPr>
                <a:spLocks noChangeArrowheads="1"/>
              </p:cNvSpPr>
              <p:nvPr/>
            </p:nvSpPr>
            <p:spPr bwMode="auto">
              <a:xfrm>
                <a:off x="4" y="3"/>
                <a:ext cx="392" cy="39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8698" name="椭圆 18475"/>
              <p:cNvSpPr>
                <a:spLocks noChangeArrowheads="1"/>
              </p:cNvSpPr>
              <p:nvPr/>
            </p:nvSpPr>
            <p:spPr bwMode="auto">
              <a:xfrm>
                <a:off x="9" y="5"/>
                <a:ext cx="383" cy="38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8699" name="椭圆 18476"/>
              <p:cNvSpPr>
                <a:spLocks noChangeArrowheads="1"/>
              </p:cNvSpPr>
              <p:nvPr/>
            </p:nvSpPr>
            <p:spPr bwMode="auto">
              <a:xfrm>
                <a:off x="13" y="9"/>
                <a:ext cx="364" cy="357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8700" name="椭圆 18477"/>
              <p:cNvSpPr>
                <a:spLocks noChangeArrowheads="1"/>
              </p:cNvSpPr>
              <p:nvPr/>
            </p:nvSpPr>
            <p:spPr bwMode="auto">
              <a:xfrm>
                <a:off x="35" y="19"/>
                <a:ext cx="323" cy="29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</p:grpSp>
        <p:sp>
          <p:nvSpPr>
            <p:cNvPr id="28693" name="文本框 18478"/>
            <p:cNvSpPr txBox="1">
              <a:spLocks noChangeArrowheads="1"/>
            </p:cNvSpPr>
            <p:nvPr/>
          </p:nvSpPr>
          <p:spPr bwMode="auto">
            <a:xfrm>
              <a:off x="560" y="58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algn="ctr" eaLnBrk="0" hangingPunct="0"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rgbClr val="000000"/>
                  </a:solidFill>
                  <a:ea typeface="黑体" panose="02010609060101010101" pitchFamily="49" charset="-122"/>
                </a:rPr>
                <a:t>3</a:t>
              </a:r>
              <a:endParaRPr lang="en-US" altLang="zh-CN" sz="2400" b="1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8480" name="圆角矩形 18479"/>
            <p:cNvSpPr/>
            <p:nvPr/>
          </p:nvSpPr>
          <p:spPr>
            <a:xfrm>
              <a:off x="0" y="1994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chemeClr val="bg1">
                    <a:gamma/>
                    <a:shade val="75686"/>
                    <a:invGamma/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81" name="圆角矩形 18480"/>
            <p:cNvSpPr/>
            <p:nvPr/>
          </p:nvSpPr>
          <p:spPr>
            <a:xfrm>
              <a:off x="28" y="20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gamma/>
                    <a:tint val="78824"/>
                    <a:invGamma/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482" name="文本框 18481"/>
          <p:cNvSpPr txBox="1">
            <a:spLocks noChangeArrowheads="1"/>
          </p:cNvSpPr>
          <p:nvPr/>
        </p:nvSpPr>
        <p:spPr bwMode="auto">
          <a:xfrm>
            <a:off x="828675" y="3165475"/>
            <a:ext cx="6480175" cy="517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lvl="1" eaLnBrk="0" hangingPunct="0"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990000"/>
                </a:solidFill>
                <a:ea typeface="黑体" panose="02010609060101010101" pitchFamily="49" charset="-122"/>
              </a:rPr>
              <a:t>就绪态             运行态             阻塞态</a:t>
            </a:r>
            <a:endParaRPr lang="zh-CN" altLang="en-US" sz="2800" b="1">
              <a:solidFill>
                <a:srgbClr val="990000"/>
              </a:solidFill>
              <a:ea typeface="黑体" panose="02010609060101010101" pitchFamily="49" charset="-122"/>
            </a:endParaRPr>
          </a:p>
        </p:txBody>
      </p:sp>
      <p:sp>
        <p:nvSpPr>
          <p:cNvPr id="18483" name="文本框 18482"/>
          <p:cNvSpPr txBox="1">
            <a:spLocks noChangeArrowheads="1"/>
          </p:cNvSpPr>
          <p:nvPr/>
        </p:nvSpPr>
        <p:spPr bwMode="auto">
          <a:xfrm>
            <a:off x="3205163" y="3597275"/>
            <a:ext cx="2057400" cy="1004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179705" lvl="1" algn="ctr" eaLnBrk="0" hangingPunct="0">
              <a:buFont typeface="Wingdings" panose="05000000000000000000" pitchFamily="2" charset="2"/>
              <a:buNone/>
            </a:pPr>
            <a:endParaRPr lang="en-US" altLang="zh-CN" sz="1200" b="1">
              <a:ea typeface="黑体" panose="02010609060101010101" pitchFamily="49" charset="-122"/>
            </a:endParaRPr>
          </a:p>
          <a:p>
            <a:pPr marL="179705" lvl="1" eaLnBrk="0" hangingPunct="0">
              <a:buFont typeface="Wingdings" panose="05000000000000000000" pitchFamily="2" charset="2"/>
              <a:buNone/>
            </a:pPr>
            <a:r>
              <a:rPr lang="zh-CN" altLang="en-US" sz="2400" b="1">
                <a:ea typeface="黑体" panose="02010609060101010101" pitchFamily="49" charset="-122"/>
              </a:rPr>
              <a:t>得到</a:t>
            </a:r>
            <a:r>
              <a:rPr lang="en-US" altLang="zh-CN" sz="2400" b="1">
                <a:ea typeface="黑体" panose="02010609060101010101" pitchFamily="49" charset="-122"/>
              </a:rPr>
              <a:t>CPU</a:t>
            </a:r>
            <a:r>
              <a:rPr lang="zh-CN" altLang="en-US" sz="2400" b="1">
                <a:ea typeface="黑体" panose="02010609060101010101" pitchFamily="49" charset="-122"/>
              </a:rPr>
              <a:t>控制权，运行</a:t>
            </a:r>
            <a:endParaRPr lang="zh-CN" altLang="en-US" sz="2400" b="1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18484" name="文本框 18483"/>
          <p:cNvSpPr txBox="1">
            <a:spLocks noChangeArrowheads="1"/>
          </p:cNvSpPr>
          <p:nvPr/>
        </p:nvSpPr>
        <p:spPr bwMode="auto">
          <a:xfrm>
            <a:off x="5437188" y="3525838"/>
            <a:ext cx="2232025" cy="1735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179705" lvl="1" algn="ctr" eaLnBrk="0" hangingPunct="0">
              <a:buFont typeface="Wingdings" panose="05000000000000000000" pitchFamily="2" charset="2"/>
              <a:buNone/>
            </a:pPr>
            <a:endParaRPr lang="en-US" altLang="zh-CN" sz="1200" b="1">
              <a:ea typeface="黑体" panose="02010609060101010101" pitchFamily="49" charset="-122"/>
            </a:endParaRPr>
          </a:p>
          <a:p>
            <a:pPr marL="179705" lvl="1" eaLnBrk="0" hangingPunct="0">
              <a:buFont typeface="Wingdings" panose="05000000000000000000" pitchFamily="2" charset="2"/>
              <a:buNone/>
            </a:pPr>
            <a:r>
              <a:rPr lang="zh-CN" altLang="en-US" sz="2400" b="1">
                <a:ea typeface="黑体" panose="02010609060101010101" pitchFamily="49" charset="-122"/>
              </a:rPr>
              <a:t>因为等待某事件发生而暂停执行</a:t>
            </a:r>
            <a:endParaRPr lang="zh-CN" altLang="en-US" sz="2400" b="1">
              <a:ea typeface="黑体" panose="02010609060101010101" pitchFamily="49" charset="-122"/>
            </a:endParaRPr>
          </a:p>
          <a:p>
            <a:pPr marL="179705" lvl="1" eaLnBrk="0" hangingPunct="0">
              <a:buFont typeface="Wingdings" panose="05000000000000000000" pitchFamily="2" charset="2"/>
              <a:buNone/>
            </a:pPr>
            <a:r>
              <a:rPr lang="zh-CN" altLang="en-US" sz="2400" b="1">
                <a:ea typeface="黑体" panose="02010609060101010101" pitchFamily="49" charset="-122"/>
              </a:rPr>
              <a:t>  </a:t>
            </a:r>
            <a:r>
              <a:rPr lang="en-US" altLang="zh-CN" sz="2400" b="1">
                <a:ea typeface="黑体" panose="02010609060101010101" pitchFamily="49" charset="-122"/>
              </a:rPr>
              <a:t>(</a:t>
            </a:r>
            <a:r>
              <a:rPr lang="zh-CN" altLang="en-US" sz="2400" b="1">
                <a:ea typeface="黑体" panose="02010609060101010101" pitchFamily="49" charset="-122"/>
              </a:rPr>
              <a:t>如等待</a:t>
            </a:r>
            <a:r>
              <a:rPr lang="en-US" altLang="zh-CN" sz="2400" b="1">
                <a:ea typeface="黑体" panose="02010609060101010101" pitchFamily="49" charset="-122"/>
              </a:rPr>
              <a:t>I/O)</a:t>
            </a:r>
            <a:endParaRPr lang="en-US" altLang="zh-CN" sz="2400" b="1">
              <a:ea typeface="黑体" panose="02010609060101010101" pitchFamily="49" charset="-122"/>
            </a:endParaRPr>
          </a:p>
        </p:txBody>
      </p:sp>
      <p:sp>
        <p:nvSpPr>
          <p:cNvPr id="18485" name="文本框 18484"/>
          <p:cNvSpPr txBox="1">
            <a:spLocks noChangeArrowheads="1"/>
          </p:cNvSpPr>
          <p:nvPr/>
        </p:nvSpPr>
        <p:spPr bwMode="auto">
          <a:xfrm>
            <a:off x="828675" y="5613400"/>
            <a:ext cx="7488238" cy="530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一个就绪队列    一个运行进程   多个阻塞队列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10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8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4" dur="500"/>
                                        <p:tgtEl>
                                          <p:spTgt spid="18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8" dur="1000"/>
                                        <p:tgtEl>
                                          <p:spTgt spid="18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8" dur="500"/>
                                        <p:tgtEl>
                                          <p:spTgt spid="18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3" dur="500"/>
                                        <p:tgtEl>
                                          <p:spTgt spid="18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  <p:bldP spid="18437" grpId="0"/>
      <p:bldP spid="18438" grpId="0"/>
      <p:bldP spid="18454" grpId="0"/>
      <p:bldP spid="18482" grpId="0"/>
      <p:bldP spid="18483" grpId="0"/>
      <p:bldP spid="18484" grpId="0"/>
      <p:bldP spid="1848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19457"/>
          <p:cNvGrpSpPr/>
          <p:nvPr/>
        </p:nvGrpSpPr>
        <p:grpSpPr bwMode="auto">
          <a:xfrm>
            <a:off x="0" y="1368425"/>
            <a:ext cx="6394450" cy="4464050"/>
            <a:chOff x="0" y="0"/>
            <a:chExt cx="2948" cy="2090"/>
          </a:xfrm>
        </p:grpSpPr>
        <p:sp>
          <p:nvSpPr>
            <p:cNvPr id="29701" name="椭圆 19458"/>
            <p:cNvSpPr>
              <a:spLocks noChangeArrowheads="1"/>
            </p:cNvSpPr>
            <p:nvPr/>
          </p:nvSpPr>
          <p:spPr bwMode="auto">
            <a:xfrm>
              <a:off x="1089" y="0"/>
              <a:ext cx="453" cy="45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round/>
            </a:ln>
          </p:spPr>
          <p:txBody>
            <a:bodyPr vert="horz" wrap="none" lIns="0" tIns="0" rIns="0" bIns="0" numCol="1" anchor="ctr" anchorCtr="0" compatLnSpc="1"/>
            <a:lstStyle/>
            <a:p>
              <a:pPr algn="ctr"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ea typeface="黑体" panose="02010609060101010101" pitchFamily="49" charset="-122"/>
                </a:rPr>
                <a:t>就绪</a:t>
              </a:r>
              <a:endParaRPr lang="zh-CN" altLang="en-US" sz="2400" b="1">
                <a:ea typeface="黑体" panose="02010609060101010101" pitchFamily="49" charset="-122"/>
              </a:endParaRPr>
            </a:p>
          </p:txBody>
        </p:sp>
        <p:sp>
          <p:nvSpPr>
            <p:cNvPr id="29702" name="椭圆 19459"/>
            <p:cNvSpPr>
              <a:spLocks noChangeArrowheads="1"/>
            </p:cNvSpPr>
            <p:nvPr/>
          </p:nvSpPr>
          <p:spPr bwMode="auto">
            <a:xfrm>
              <a:off x="272" y="1134"/>
              <a:ext cx="453" cy="45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round/>
            </a:ln>
          </p:spPr>
          <p:txBody>
            <a:bodyPr vert="horz" wrap="none" lIns="0" tIns="0" rIns="0" bIns="0" numCol="1" anchor="ctr" anchorCtr="0" compatLnSpc="1"/>
            <a:lstStyle/>
            <a:p>
              <a:pPr algn="ctr"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ea typeface="黑体" panose="02010609060101010101" pitchFamily="49" charset="-122"/>
                </a:rPr>
                <a:t>阻塞</a:t>
              </a:r>
              <a:endParaRPr lang="zh-CN" altLang="en-US" sz="2400" b="1">
                <a:ea typeface="黑体" panose="02010609060101010101" pitchFamily="49" charset="-122"/>
              </a:endParaRPr>
            </a:p>
          </p:txBody>
        </p:sp>
        <p:sp>
          <p:nvSpPr>
            <p:cNvPr id="29703" name="椭圆 19460"/>
            <p:cNvSpPr>
              <a:spLocks noChangeArrowheads="1"/>
            </p:cNvSpPr>
            <p:nvPr/>
          </p:nvSpPr>
          <p:spPr bwMode="auto">
            <a:xfrm>
              <a:off x="1814" y="1180"/>
              <a:ext cx="453" cy="45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round/>
            </a:ln>
          </p:spPr>
          <p:txBody>
            <a:bodyPr vert="horz" wrap="none" lIns="0" tIns="0" rIns="0" bIns="0" numCol="1" anchor="ctr" anchorCtr="0" compatLnSpc="1"/>
            <a:lstStyle/>
            <a:p>
              <a:pPr algn="ctr"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ea typeface="黑体" panose="02010609060101010101" pitchFamily="49" charset="-122"/>
                </a:rPr>
                <a:t>执行</a:t>
              </a:r>
              <a:endParaRPr lang="zh-CN" altLang="en-US" sz="2400" b="1">
                <a:ea typeface="黑体" panose="02010609060101010101" pitchFamily="49" charset="-122"/>
              </a:endParaRPr>
            </a:p>
          </p:txBody>
        </p:sp>
        <p:cxnSp>
          <p:nvCxnSpPr>
            <p:cNvPr id="29704" name="曲线连接符 19461"/>
            <p:cNvCxnSpPr>
              <a:cxnSpLocks noChangeShapeType="1"/>
              <a:stCxn id="29703" idx="7"/>
              <a:endCxn id="29701" idx="6"/>
            </p:cNvCxnSpPr>
            <p:nvPr/>
          </p:nvCxnSpPr>
          <p:spPr bwMode="auto">
            <a:xfrm rot="5400000" flipH="1">
              <a:off x="1369" y="402"/>
              <a:ext cx="1007" cy="647"/>
            </a:xfrm>
            <a:prstGeom prst="curvedConnector2">
              <a:avLst/>
            </a:prstGeom>
            <a:noFill/>
            <a:ln w="38100">
              <a:solidFill>
                <a:schemeClr val="hlink"/>
              </a:solidFill>
              <a:round/>
              <a:tailEnd type="triangle" w="med" len="med"/>
            </a:ln>
          </p:spPr>
        </p:cxnSp>
        <p:cxnSp>
          <p:nvCxnSpPr>
            <p:cNvPr id="29705" name="曲线连接符 19462"/>
            <p:cNvCxnSpPr>
              <a:cxnSpLocks noChangeShapeType="1"/>
              <a:stCxn id="29701" idx="4"/>
              <a:endCxn id="29703" idx="2"/>
            </p:cNvCxnSpPr>
            <p:nvPr/>
          </p:nvCxnSpPr>
          <p:spPr bwMode="auto">
            <a:xfrm rot="16200000" flipH="1">
              <a:off x="1088" y="693"/>
              <a:ext cx="942" cy="486"/>
            </a:xfrm>
            <a:prstGeom prst="curvedConnector2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9706" name="曲线连接符 19463"/>
            <p:cNvCxnSpPr>
              <a:cxnSpLocks noChangeShapeType="1"/>
              <a:stCxn id="29702" idx="0"/>
              <a:endCxn id="29701" idx="2"/>
            </p:cNvCxnSpPr>
            <p:nvPr/>
          </p:nvCxnSpPr>
          <p:spPr bwMode="auto">
            <a:xfrm rot="-5400000">
              <a:off x="335" y="380"/>
              <a:ext cx="895" cy="578"/>
            </a:xfrm>
            <a:prstGeom prst="curvedConnector2">
              <a:avLst/>
            </a:prstGeom>
            <a:noFill/>
            <a:ln w="38100">
              <a:solidFill>
                <a:srgbClr val="008000"/>
              </a:solidFill>
              <a:round/>
              <a:tailEnd type="triangle" w="med" len="med"/>
            </a:ln>
          </p:spPr>
        </p:cxnSp>
        <p:cxnSp>
          <p:nvCxnSpPr>
            <p:cNvPr id="29707" name="曲线连接符 19464"/>
            <p:cNvCxnSpPr>
              <a:cxnSpLocks noChangeShapeType="1"/>
              <a:stCxn id="29703" idx="3"/>
              <a:endCxn id="29702" idx="5"/>
            </p:cNvCxnSpPr>
            <p:nvPr/>
          </p:nvCxnSpPr>
          <p:spPr bwMode="auto">
            <a:xfrm rot="16200000" flipV="1">
              <a:off x="1241" y="940"/>
              <a:ext cx="46" cy="1221"/>
            </a:xfrm>
            <a:prstGeom prst="curvedConnector3">
              <a:avLst>
                <a:gd name="adj1" fmla="val -428259"/>
              </a:avLst>
            </a:prstGeom>
            <a:noFill/>
            <a:ln w="38100">
              <a:solidFill>
                <a:srgbClr val="FF00FF"/>
              </a:solidFill>
              <a:round/>
              <a:tailEnd type="triangle" w="med" len="med"/>
            </a:ln>
          </p:spPr>
        </p:cxnSp>
        <p:sp>
          <p:nvSpPr>
            <p:cNvPr id="29708" name="文本框 19465"/>
            <p:cNvSpPr txBox="1">
              <a:spLocks noChangeArrowheads="1"/>
            </p:cNvSpPr>
            <p:nvPr/>
          </p:nvSpPr>
          <p:spPr bwMode="auto">
            <a:xfrm>
              <a:off x="1089" y="726"/>
              <a:ext cx="816" cy="23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ea typeface="黑体" panose="02010609060101010101" pitchFamily="49" charset="-122"/>
                </a:rPr>
                <a:t>进程调度</a:t>
              </a:r>
              <a:endParaRPr lang="zh-CN" altLang="en-US" sz="2400" b="1">
                <a:ea typeface="黑体" panose="02010609060101010101" pitchFamily="49" charset="-122"/>
              </a:endParaRPr>
            </a:p>
          </p:txBody>
        </p:sp>
        <p:sp>
          <p:nvSpPr>
            <p:cNvPr id="29709" name="文本框 19466"/>
            <p:cNvSpPr txBox="1">
              <a:spLocks noChangeArrowheads="1"/>
            </p:cNvSpPr>
            <p:nvPr/>
          </p:nvSpPr>
          <p:spPr bwMode="auto">
            <a:xfrm>
              <a:off x="272" y="544"/>
              <a:ext cx="680" cy="23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ea typeface="黑体" panose="02010609060101010101" pitchFamily="49" charset="-122"/>
                </a:rPr>
                <a:t>I/O</a:t>
              </a:r>
              <a:r>
                <a:rPr lang="zh-CN" altLang="en-US" sz="2400" b="1">
                  <a:ea typeface="黑体" panose="02010609060101010101" pitchFamily="49" charset="-122"/>
                </a:rPr>
                <a:t>完成</a:t>
              </a:r>
              <a:endParaRPr lang="zh-CN" altLang="en-US" sz="2400" b="1">
                <a:ea typeface="黑体" panose="02010609060101010101" pitchFamily="49" charset="-122"/>
              </a:endParaRPr>
            </a:p>
          </p:txBody>
        </p:sp>
        <p:sp>
          <p:nvSpPr>
            <p:cNvPr id="29710" name="文本框 19467"/>
            <p:cNvSpPr txBox="1">
              <a:spLocks noChangeArrowheads="1"/>
            </p:cNvSpPr>
            <p:nvPr/>
          </p:nvSpPr>
          <p:spPr bwMode="auto">
            <a:xfrm>
              <a:off x="952" y="1497"/>
              <a:ext cx="680" cy="23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ea typeface="黑体" panose="02010609060101010101" pitchFamily="49" charset="-122"/>
                </a:rPr>
                <a:t>I/O</a:t>
              </a:r>
              <a:r>
                <a:rPr lang="zh-CN" altLang="en-US" sz="2400" b="1">
                  <a:ea typeface="黑体" panose="02010609060101010101" pitchFamily="49" charset="-122"/>
                </a:rPr>
                <a:t>请求</a:t>
              </a:r>
              <a:endParaRPr lang="zh-CN" altLang="en-US" sz="2400" b="1">
                <a:ea typeface="黑体" panose="02010609060101010101" pitchFamily="49" charset="-122"/>
              </a:endParaRPr>
            </a:p>
          </p:txBody>
        </p:sp>
        <p:sp>
          <p:nvSpPr>
            <p:cNvPr id="29711" name="文本框 19468"/>
            <p:cNvSpPr txBox="1">
              <a:spLocks noChangeArrowheads="1"/>
            </p:cNvSpPr>
            <p:nvPr/>
          </p:nvSpPr>
          <p:spPr bwMode="auto">
            <a:xfrm>
              <a:off x="1678" y="454"/>
              <a:ext cx="817" cy="23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ea typeface="黑体" panose="02010609060101010101" pitchFamily="49" charset="-122"/>
                </a:rPr>
                <a:t>时间片完</a:t>
              </a:r>
              <a:endParaRPr lang="zh-CN" altLang="en-US" sz="2400" b="1">
                <a:ea typeface="黑体" panose="02010609060101010101" pitchFamily="49" charset="-122"/>
              </a:endParaRPr>
            </a:p>
          </p:txBody>
        </p:sp>
        <p:sp>
          <p:nvSpPr>
            <p:cNvPr id="29712" name="文本框 19469"/>
            <p:cNvSpPr txBox="1">
              <a:spLocks noChangeArrowheads="1"/>
            </p:cNvSpPr>
            <p:nvPr/>
          </p:nvSpPr>
          <p:spPr bwMode="auto">
            <a:xfrm>
              <a:off x="0" y="1860"/>
              <a:ext cx="2948" cy="23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ea typeface="黑体" panose="02010609060101010101" pitchFamily="49" charset="-122"/>
                </a:rPr>
                <a:t>进程的</a:t>
              </a:r>
              <a:r>
                <a:rPr lang="en-US" altLang="zh-CN" sz="2400" b="1">
                  <a:ea typeface="黑体" panose="02010609060101010101" pitchFamily="49" charset="-122"/>
                </a:rPr>
                <a:t>3</a:t>
              </a:r>
              <a:r>
                <a:rPr lang="zh-CN" altLang="en-US" sz="2400" b="1">
                  <a:ea typeface="黑体" panose="02010609060101010101" pitchFamily="49" charset="-122"/>
                </a:rPr>
                <a:t>种基本状态及其转换</a:t>
              </a:r>
              <a:endParaRPr lang="zh-CN" altLang="en-US" sz="2400" b="1">
                <a:ea typeface="黑体" panose="02010609060101010101" pitchFamily="49" charset="-122"/>
              </a:endParaRPr>
            </a:p>
          </p:txBody>
        </p:sp>
      </p:grpSp>
      <p:sp>
        <p:nvSpPr>
          <p:cNvPr id="29699" name="标题 19470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zh-CN" altLang="en-US" smtClean="0"/>
              <a:t>3状态分析</a:t>
            </a:r>
            <a:endParaRPr lang="zh-CN" altLang="en-US" smtClean="0"/>
          </a:p>
        </p:txBody>
      </p:sp>
      <p:sp>
        <p:nvSpPr>
          <p:cNvPr id="29700" name="矩形 19471"/>
          <p:cNvSpPr>
            <a:spLocks noGrp="1"/>
          </p:cNvSpPr>
          <p:nvPr/>
        </p:nvSpPr>
        <p:spPr bwMode="auto">
          <a:xfrm>
            <a:off x="5121275" y="331788"/>
            <a:ext cx="3854450" cy="4524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FF0066"/>
                </a:solidFill>
                <a:ea typeface="黑体" panose="02010609060101010101" pitchFamily="49" charset="-122"/>
              </a:rPr>
              <a:t>考虑：</a:t>
            </a: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可能的转换情况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FF0066"/>
                </a:solidFill>
                <a:ea typeface="黑体" panose="02010609060101010101" pitchFamily="49" charset="-122"/>
              </a:rPr>
              <a:t>考虑：</a:t>
            </a: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哪些是不可能的转换，为什么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235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进程的状态转换</a:t>
            </a:r>
            <a:endParaRPr lang="zh-CN" altLang="en-US" smtClean="0"/>
          </a:p>
        </p:txBody>
      </p:sp>
      <p:pic>
        <p:nvPicPr>
          <p:cNvPr id="30722" name="内容占位符 23554" descr="3.7"/>
          <p:cNvPicPr>
            <a:picLocks noGrp="1" noChangeAspect="1"/>
          </p:cNvPicPr>
          <p:nvPr>
            <p:ph idx="1"/>
          </p:nvPr>
        </p:nvPicPr>
        <p:blipFill>
          <a:blip r:embed="rId1">
            <a:lum bright="18000" contrast="12000"/>
          </a:blip>
          <a:srcRect/>
          <a:stretch>
            <a:fillRect/>
          </a:stretch>
        </p:blipFill>
        <p:spPr>
          <a:xfrm>
            <a:off x="532130" y="1412875"/>
            <a:ext cx="8058150" cy="3543300"/>
          </a:xfrm>
        </p:spPr>
      </p:pic>
      <p:sp>
        <p:nvSpPr>
          <p:cNvPr id="30723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P71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30724" name="矩形 24579"/>
          <p:cNvSpPr>
            <a:spLocks noGrp="1"/>
          </p:cNvSpPr>
          <p:nvPr/>
        </p:nvSpPr>
        <p:spPr bwMode="auto">
          <a:xfrm>
            <a:off x="1475740" y="4940935"/>
            <a:ext cx="7472363" cy="1123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请结合</a:t>
            </a:r>
            <a:r>
              <a:rPr lang="en-US" altLang="zh-CN" sz="3200" b="1">
                <a:solidFill>
                  <a:srgbClr val="2D2DFF"/>
                </a:solidFill>
                <a:ea typeface="黑体" panose="02010609060101010101" pitchFamily="49" charset="-122"/>
              </a:rPr>
              <a:t>P73</a:t>
            </a: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图</a:t>
            </a:r>
            <a:r>
              <a:rPr lang="en-US" altLang="zh-CN" sz="3200" b="1">
                <a:solidFill>
                  <a:srgbClr val="2D2DFF"/>
                </a:solidFill>
                <a:ea typeface="黑体" panose="02010609060101010101" pitchFamily="49" charset="-122"/>
              </a:rPr>
              <a:t>3.4</a:t>
            </a: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来理解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</p:txBody>
      </p:sp>
      <p:sp>
        <p:nvSpPr>
          <p:cNvPr id="6" name="矩形 5"/>
          <p:cNvSpPr>
            <a:spLocks noGrp="1"/>
          </p:cNvSpPr>
          <p:nvPr/>
        </p:nvSpPr>
        <p:spPr bwMode="auto">
          <a:xfrm>
            <a:off x="1320800" y="5935663"/>
            <a:ext cx="6480175" cy="693737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>
                <a:solidFill>
                  <a:srgbClr val="FF0066"/>
                </a:solidFill>
                <a:ea typeface="黑体" panose="02010609060101010101" pitchFamily="49" charset="-122"/>
              </a:rPr>
              <a:t>考虑：</a:t>
            </a:r>
            <a:r>
              <a:rPr lang="zh-CN" altLang="en-US" sz="2400" b="1">
                <a:solidFill>
                  <a:srgbClr val="0000FF"/>
                </a:solidFill>
                <a:ea typeface="黑体" panose="02010609060101010101" pitchFamily="49" charset="-122"/>
              </a:rPr>
              <a:t>为什么</a:t>
            </a:r>
            <a:r>
              <a:rPr lang="en-US" altLang="zh-CN" sz="2400" b="1">
                <a:solidFill>
                  <a:srgbClr val="0000FF"/>
                </a:solidFill>
                <a:ea typeface="黑体" panose="02010609060101010101" pitchFamily="49" charset="-122"/>
              </a:rPr>
              <a:t>ABC</a:t>
            </a:r>
            <a:r>
              <a:rPr lang="zh-CN" altLang="en-US" sz="2400" b="1">
                <a:solidFill>
                  <a:srgbClr val="0000FF"/>
                </a:solidFill>
                <a:ea typeface="黑体" panose="02010609060101010101" pitchFamily="49" charset="-122"/>
              </a:rPr>
              <a:t>的运行没有挨在一起？</a:t>
            </a:r>
            <a:endParaRPr lang="zh-CN" altLang="en-US" sz="2400" b="1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245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阻塞队列问题</a:t>
            </a:r>
            <a:endParaRPr lang="zh-CN" altLang="en-US" smtClean="0"/>
          </a:p>
        </p:txBody>
      </p:sp>
      <p:pic>
        <p:nvPicPr>
          <p:cNvPr id="31746" name="内容占位符 24578" descr="3.8-1"/>
          <p:cNvPicPr>
            <a:picLocks noGrp="1" noChangeAspect="1"/>
          </p:cNvPicPr>
          <p:nvPr>
            <p:ph idx="1"/>
          </p:nvPr>
        </p:nvPicPr>
        <p:blipFill>
          <a:blip r:embed="rId1">
            <a:lum bright="12000"/>
          </a:blip>
          <a:srcRect/>
          <a:stretch>
            <a:fillRect/>
          </a:stretch>
        </p:blipFill>
        <p:spPr>
          <a:xfrm>
            <a:off x="0" y="2117725"/>
            <a:ext cx="9037638" cy="3255963"/>
          </a:xfrm>
        </p:spPr>
      </p:pic>
      <p:sp>
        <p:nvSpPr>
          <p:cNvPr id="31747" name="矩形 24579"/>
          <p:cNvSpPr>
            <a:spLocks noGrp="1"/>
          </p:cNvSpPr>
          <p:nvPr/>
        </p:nvSpPr>
        <p:spPr bwMode="auto">
          <a:xfrm>
            <a:off x="1565275" y="5734050"/>
            <a:ext cx="7472363" cy="1123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FF0066"/>
                </a:solidFill>
                <a:ea typeface="黑体" panose="02010609060101010101" pitchFamily="49" charset="-122"/>
              </a:rPr>
              <a:t>考虑：</a:t>
            </a: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单阻塞队列的缺点（需扫描）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</p:txBody>
      </p:sp>
      <p:sp>
        <p:nvSpPr>
          <p:cNvPr id="31748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P71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标题 2560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zh-CN" smtClean="0"/>
          </a:p>
        </p:txBody>
      </p:sp>
      <p:pic>
        <p:nvPicPr>
          <p:cNvPr id="32770" name="内容占位符 25602" descr="3.8-2"/>
          <p:cNvPicPr>
            <a:picLocks noGrp="1" noChangeAspect="1"/>
          </p:cNvPicPr>
          <p:nvPr>
            <p:ph idx="1"/>
          </p:nvPr>
        </p:nvPicPr>
        <p:blipFill>
          <a:blip r:embed="rId1">
            <a:lum bright="12000"/>
          </a:blip>
          <a:srcRect/>
          <a:stretch>
            <a:fillRect/>
          </a:stretch>
        </p:blipFill>
        <p:spPr>
          <a:xfrm>
            <a:off x="395288" y="274955"/>
            <a:ext cx="8753475" cy="6583363"/>
          </a:xfrm>
        </p:spPr>
      </p:pic>
      <p:sp>
        <p:nvSpPr>
          <p:cNvPr id="25604" name="矩形 25603"/>
          <p:cNvSpPr>
            <a:spLocks noGrp="1"/>
          </p:cNvSpPr>
          <p:nvPr/>
        </p:nvSpPr>
        <p:spPr bwMode="auto">
          <a:xfrm>
            <a:off x="4857750" y="3992563"/>
            <a:ext cx="4213225" cy="263207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FF0066"/>
                </a:solidFill>
                <a:ea typeface="黑体" panose="02010609060101010101" pitchFamily="49" charset="-122"/>
              </a:rPr>
              <a:t>多阻塞队列：</a:t>
            </a: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事件发生时，对应队列中的所有进程或队首进程变为就绪态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</p:txBody>
      </p:sp>
      <p:sp>
        <p:nvSpPr>
          <p:cNvPr id="32772" name="文本框 7185"/>
          <p:cNvSpPr txBox="1">
            <a:spLocks noChangeArrowheads="1"/>
          </p:cNvSpPr>
          <p:nvPr/>
        </p:nvSpPr>
        <p:spPr bwMode="auto">
          <a:xfrm>
            <a:off x="8235950" y="6173788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P71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19457"/>
          <p:cNvGrpSpPr/>
          <p:nvPr/>
        </p:nvGrpSpPr>
        <p:grpSpPr bwMode="auto">
          <a:xfrm>
            <a:off x="0" y="1368425"/>
            <a:ext cx="6394450" cy="4464050"/>
            <a:chOff x="0" y="0"/>
            <a:chExt cx="2948" cy="2090"/>
          </a:xfrm>
        </p:grpSpPr>
        <p:sp>
          <p:nvSpPr>
            <p:cNvPr id="33797" name="椭圆 19458"/>
            <p:cNvSpPr>
              <a:spLocks noChangeArrowheads="1"/>
            </p:cNvSpPr>
            <p:nvPr/>
          </p:nvSpPr>
          <p:spPr bwMode="auto">
            <a:xfrm>
              <a:off x="1089" y="0"/>
              <a:ext cx="453" cy="45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round/>
            </a:ln>
          </p:spPr>
          <p:txBody>
            <a:bodyPr vert="horz" wrap="none" lIns="0" tIns="0" rIns="0" bIns="0" numCol="1" anchor="ctr" anchorCtr="0" compatLnSpc="1"/>
            <a:lstStyle/>
            <a:p>
              <a:pPr algn="ctr"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000000"/>
                  </a:solidFill>
                  <a:ea typeface="黑体" panose="02010609060101010101" pitchFamily="49" charset="-122"/>
                </a:rPr>
                <a:t>就绪</a:t>
              </a:r>
              <a:endParaRPr lang="zh-CN" altLang="en-US" sz="2400" b="1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33798" name="椭圆 19459"/>
            <p:cNvSpPr>
              <a:spLocks noChangeArrowheads="1"/>
            </p:cNvSpPr>
            <p:nvPr/>
          </p:nvSpPr>
          <p:spPr bwMode="auto">
            <a:xfrm>
              <a:off x="272" y="1134"/>
              <a:ext cx="453" cy="45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round/>
            </a:ln>
          </p:spPr>
          <p:txBody>
            <a:bodyPr vert="horz" wrap="none" lIns="0" tIns="0" rIns="0" bIns="0" numCol="1" anchor="ctr" anchorCtr="0" compatLnSpc="1"/>
            <a:lstStyle/>
            <a:p>
              <a:pPr algn="ctr"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000000"/>
                  </a:solidFill>
                  <a:ea typeface="黑体" panose="02010609060101010101" pitchFamily="49" charset="-122"/>
                </a:rPr>
                <a:t>阻塞</a:t>
              </a:r>
              <a:endParaRPr lang="zh-CN" altLang="en-US" sz="2400" b="1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33799" name="椭圆 19460"/>
            <p:cNvSpPr>
              <a:spLocks noChangeArrowheads="1"/>
            </p:cNvSpPr>
            <p:nvPr/>
          </p:nvSpPr>
          <p:spPr bwMode="auto">
            <a:xfrm>
              <a:off x="1814" y="1180"/>
              <a:ext cx="453" cy="45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round/>
            </a:ln>
          </p:spPr>
          <p:txBody>
            <a:bodyPr vert="horz" wrap="none" lIns="0" tIns="0" rIns="0" bIns="0" numCol="1" anchor="ctr" anchorCtr="0" compatLnSpc="1"/>
            <a:lstStyle/>
            <a:p>
              <a:pPr algn="ctr"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000000"/>
                  </a:solidFill>
                  <a:ea typeface="黑体" panose="02010609060101010101" pitchFamily="49" charset="-122"/>
                </a:rPr>
                <a:t>执行</a:t>
              </a:r>
              <a:endParaRPr lang="zh-CN" altLang="en-US" sz="2400" b="1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  <p:cxnSp>
          <p:nvCxnSpPr>
            <p:cNvPr id="33800" name="曲线连接符 19461"/>
            <p:cNvCxnSpPr>
              <a:cxnSpLocks noChangeShapeType="1"/>
              <a:stCxn id="33799" idx="7"/>
              <a:endCxn id="33797" idx="6"/>
            </p:cNvCxnSpPr>
            <p:nvPr/>
          </p:nvCxnSpPr>
          <p:spPr bwMode="auto">
            <a:xfrm rot="5400000" flipH="1">
              <a:off x="1369" y="402"/>
              <a:ext cx="1007" cy="647"/>
            </a:xfrm>
            <a:prstGeom prst="curvedConnector2">
              <a:avLst/>
            </a:prstGeom>
            <a:noFill/>
            <a:ln w="38100">
              <a:solidFill>
                <a:schemeClr val="hlink"/>
              </a:solidFill>
              <a:round/>
              <a:tailEnd type="triangle" w="med" len="med"/>
            </a:ln>
          </p:spPr>
        </p:cxnSp>
        <p:cxnSp>
          <p:nvCxnSpPr>
            <p:cNvPr id="33801" name="曲线连接符 19462"/>
            <p:cNvCxnSpPr>
              <a:cxnSpLocks noChangeShapeType="1"/>
              <a:stCxn id="33797" idx="4"/>
              <a:endCxn id="33799" idx="2"/>
            </p:cNvCxnSpPr>
            <p:nvPr/>
          </p:nvCxnSpPr>
          <p:spPr bwMode="auto">
            <a:xfrm rot="16200000" flipH="1">
              <a:off x="1088" y="693"/>
              <a:ext cx="942" cy="486"/>
            </a:xfrm>
            <a:prstGeom prst="curvedConnector2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33802" name="曲线连接符 19463"/>
            <p:cNvCxnSpPr>
              <a:cxnSpLocks noChangeShapeType="1"/>
              <a:stCxn id="33798" idx="0"/>
              <a:endCxn id="33797" idx="2"/>
            </p:cNvCxnSpPr>
            <p:nvPr/>
          </p:nvCxnSpPr>
          <p:spPr bwMode="auto">
            <a:xfrm rot="-5400000">
              <a:off x="335" y="380"/>
              <a:ext cx="895" cy="578"/>
            </a:xfrm>
            <a:prstGeom prst="curvedConnector2">
              <a:avLst/>
            </a:prstGeom>
            <a:noFill/>
            <a:ln w="38100">
              <a:solidFill>
                <a:srgbClr val="008000"/>
              </a:solidFill>
              <a:round/>
              <a:tailEnd type="triangle" w="med" len="med"/>
            </a:ln>
          </p:spPr>
        </p:cxnSp>
        <p:cxnSp>
          <p:nvCxnSpPr>
            <p:cNvPr id="33803" name="曲线连接符 19464"/>
            <p:cNvCxnSpPr>
              <a:cxnSpLocks noChangeShapeType="1"/>
              <a:stCxn id="33799" idx="3"/>
              <a:endCxn id="33798" idx="5"/>
            </p:cNvCxnSpPr>
            <p:nvPr/>
          </p:nvCxnSpPr>
          <p:spPr bwMode="auto">
            <a:xfrm rot="16200000" flipV="1">
              <a:off x="1241" y="940"/>
              <a:ext cx="46" cy="1221"/>
            </a:xfrm>
            <a:prstGeom prst="curvedConnector3">
              <a:avLst>
                <a:gd name="adj1" fmla="val -428259"/>
              </a:avLst>
            </a:prstGeom>
            <a:noFill/>
            <a:ln w="38100">
              <a:solidFill>
                <a:srgbClr val="FF00FF"/>
              </a:solidFill>
              <a:round/>
              <a:tailEnd type="triangle" w="med" len="med"/>
            </a:ln>
          </p:spPr>
        </p:cxnSp>
        <p:sp>
          <p:nvSpPr>
            <p:cNvPr id="33804" name="文本框 19465"/>
            <p:cNvSpPr txBox="1">
              <a:spLocks noChangeArrowheads="1"/>
            </p:cNvSpPr>
            <p:nvPr/>
          </p:nvSpPr>
          <p:spPr bwMode="auto">
            <a:xfrm>
              <a:off x="1089" y="726"/>
              <a:ext cx="816" cy="23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000000"/>
                  </a:solidFill>
                  <a:ea typeface="黑体" panose="02010609060101010101" pitchFamily="49" charset="-122"/>
                </a:rPr>
                <a:t>进程调度</a:t>
              </a:r>
              <a:endParaRPr lang="zh-CN" altLang="en-US" sz="2400" b="1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33805" name="文本框 19466"/>
            <p:cNvSpPr txBox="1">
              <a:spLocks noChangeArrowheads="1"/>
            </p:cNvSpPr>
            <p:nvPr/>
          </p:nvSpPr>
          <p:spPr bwMode="auto">
            <a:xfrm>
              <a:off x="272" y="544"/>
              <a:ext cx="680" cy="23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rgbClr val="000000"/>
                  </a:solidFill>
                  <a:ea typeface="黑体" panose="02010609060101010101" pitchFamily="49" charset="-122"/>
                </a:rPr>
                <a:t>I/O</a:t>
              </a:r>
              <a:r>
                <a:rPr lang="zh-CN" altLang="en-US" sz="2400" b="1">
                  <a:solidFill>
                    <a:srgbClr val="000000"/>
                  </a:solidFill>
                  <a:ea typeface="黑体" panose="02010609060101010101" pitchFamily="49" charset="-122"/>
                </a:rPr>
                <a:t>完成</a:t>
              </a:r>
              <a:endParaRPr lang="zh-CN" altLang="en-US" sz="2400" b="1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33806" name="文本框 19467"/>
            <p:cNvSpPr txBox="1">
              <a:spLocks noChangeArrowheads="1"/>
            </p:cNvSpPr>
            <p:nvPr/>
          </p:nvSpPr>
          <p:spPr bwMode="auto">
            <a:xfrm>
              <a:off x="952" y="1497"/>
              <a:ext cx="680" cy="23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rgbClr val="000000"/>
                  </a:solidFill>
                  <a:ea typeface="黑体" panose="02010609060101010101" pitchFamily="49" charset="-122"/>
                </a:rPr>
                <a:t>I/O</a:t>
              </a:r>
              <a:r>
                <a:rPr lang="zh-CN" altLang="en-US" sz="2400" b="1">
                  <a:solidFill>
                    <a:srgbClr val="000000"/>
                  </a:solidFill>
                  <a:ea typeface="黑体" panose="02010609060101010101" pitchFamily="49" charset="-122"/>
                </a:rPr>
                <a:t>请求</a:t>
              </a:r>
              <a:endParaRPr lang="zh-CN" altLang="en-US" sz="2400" b="1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33807" name="文本框 19468"/>
            <p:cNvSpPr txBox="1">
              <a:spLocks noChangeArrowheads="1"/>
            </p:cNvSpPr>
            <p:nvPr/>
          </p:nvSpPr>
          <p:spPr bwMode="auto">
            <a:xfrm>
              <a:off x="1678" y="454"/>
              <a:ext cx="817" cy="23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000000"/>
                  </a:solidFill>
                  <a:ea typeface="黑体" panose="02010609060101010101" pitchFamily="49" charset="-122"/>
                </a:rPr>
                <a:t>时间片完</a:t>
              </a:r>
              <a:endParaRPr lang="zh-CN" altLang="en-US" sz="2400" b="1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33808" name="文本框 19469"/>
            <p:cNvSpPr txBox="1">
              <a:spLocks noChangeArrowheads="1"/>
            </p:cNvSpPr>
            <p:nvPr/>
          </p:nvSpPr>
          <p:spPr bwMode="auto">
            <a:xfrm>
              <a:off x="0" y="1860"/>
              <a:ext cx="2948" cy="23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000000"/>
                  </a:solidFill>
                  <a:ea typeface="黑体" panose="02010609060101010101" pitchFamily="49" charset="-122"/>
                </a:rPr>
                <a:t>进程的</a:t>
              </a:r>
              <a:r>
                <a:rPr lang="en-US" altLang="zh-CN" sz="2400" b="1">
                  <a:solidFill>
                    <a:srgbClr val="000000"/>
                  </a:solidFill>
                  <a:ea typeface="黑体" panose="02010609060101010101" pitchFamily="49" charset="-122"/>
                </a:rPr>
                <a:t>3</a:t>
              </a:r>
              <a:r>
                <a:rPr lang="zh-CN" altLang="en-US" sz="2400" b="1">
                  <a:solidFill>
                    <a:srgbClr val="000000"/>
                  </a:solidFill>
                  <a:ea typeface="黑体" panose="02010609060101010101" pitchFamily="49" charset="-122"/>
                </a:rPr>
                <a:t>种基本状态及其转换</a:t>
              </a:r>
              <a:endParaRPr lang="zh-CN" altLang="en-US" sz="2400" b="1">
                <a:solidFill>
                  <a:srgbClr val="000000"/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33795" name="标题 19470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zh-CN" altLang="en-US" smtClean="0"/>
              <a:t>3状态分析</a:t>
            </a:r>
            <a:endParaRPr lang="zh-CN" altLang="en-US" smtClean="0"/>
          </a:p>
        </p:txBody>
      </p:sp>
      <p:sp>
        <p:nvSpPr>
          <p:cNvPr id="33796" name="矩形 19471"/>
          <p:cNvSpPr>
            <a:spLocks noGrp="1"/>
          </p:cNvSpPr>
          <p:nvPr/>
        </p:nvSpPr>
        <p:spPr bwMode="auto">
          <a:xfrm>
            <a:off x="5121275" y="331788"/>
            <a:ext cx="3854450" cy="4524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FF0066"/>
                </a:solidFill>
                <a:ea typeface="黑体" panose="02010609060101010101" pitchFamily="49" charset="-122"/>
              </a:rPr>
              <a:t>思考：</a:t>
            </a:r>
            <a:r>
              <a:rPr lang="en-US" altLang="zh-CN" sz="3200" b="1">
                <a:solidFill>
                  <a:srgbClr val="2D2DFF"/>
                </a:solidFill>
                <a:ea typeface="黑体" panose="02010609060101010101" pitchFamily="49" charset="-122"/>
              </a:rPr>
              <a:t>3</a:t>
            </a: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状态图的不足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94385"/>
          </a:xfrm>
        </p:spPr>
        <p:txBody>
          <a:bodyPr/>
          <a:p>
            <a:r>
              <a:rPr lang="zh-CN" altLang="en-US">
                <a:solidFill>
                  <a:srgbClr val="FFFF00"/>
                </a:solidFill>
              </a:rPr>
              <a:t>复习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900" y="734695"/>
            <a:ext cx="8587105" cy="1849755"/>
          </a:xfrm>
        </p:spPr>
        <p:txBody>
          <a:bodyPr/>
          <a:p>
            <a:r>
              <a:rPr lang="zh-CN" altLang="en-US" sz="2400">
                <a:solidFill>
                  <a:schemeClr val="bg1"/>
                </a:solidFill>
              </a:rPr>
              <a:t>为什么引入进程概念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什么是进程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进程由什么组成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进程的状态及状态转换（</a:t>
            </a:r>
            <a:r>
              <a:rPr lang="en-US" altLang="zh-CN" sz="2400">
                <a:solidFill>
                  <a:schemeClr val="bg1"/>
                </a:solidFill>
              </a:rPr>
              <a:t>3</a:t>
            </a:r>
            <a:r>
              <a:rPr lang="zh-CN" altLang="en-US" sz="2400">
                <a:solidFill>
                  <a:schemeClr val="bg1"/>
                </a:solidFill>
              </a:rPr>
              <a:t>状态）</a:t>
            </a:r>
            <a:endParaRPr lang="zh-CN" altLang="en-US" sz="2400">
              <a:solidFill>
                <a:schemeClr val="bg1"/>
              </a:solidFill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1475740" y="2996565"/>
          <a:ext cx="4175760" cy="3569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117850" imgH="2654300" progId="Paint.Picture">
                  <p:embed/>
                </p:oleObj>
              </mc:Choice>
              <mc:Fallback>
                <p:oleObj name="" r:id="rId1" imgW="3117850" imgH="26543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75740" y="2996565"/>
                        <a:ext cx="4175760" cy="3569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4097"/>
          <p:cNvSpPr>
            <a:spLocks noGrp="1"/>
          </p:cNvSpPr>
          <p:nvPr>
            <p:ph type="ctrTitle"/>
          </p:nvPr>
        </p:nvSpPr>
        <p:spPr>
          <a:xfrm>
            <a:off x="563563" y="323850"/>
            <a:ext cx="7772400" cy="1989138"/>
          </a:xfrm>
        </p:spPr>
        <p:txBody>
          <a:bodyPr anchor="ctr"/>
          <a:lstStyle/>
          <a:p>
            <a:pPr>
              <a:lnSpc>
                <a:spcPct val="40000"/>
              </a:lnSpc>
              <a:buFont typeface="Wingdings" panose="05000000000000000000" pitchFamily="2" charset="2"/>
              <a:buNone/>
            </a:pPr>
            <a:r>
              <a:rPr lang="zh-CN" altLang="en-US" sz="4800" smtClean="0">
                <a:solidFill>
                  <a:srgbClr val="0000FF"/>
                </a:solidFill>
              </a:rPr>
              <a:t>第</a:t>
            </a:r>
            <a:r>
              <a:rPr lang="en-US" altLang="zh-CN" sz="4800" smtClean="0">
                <a:solidFill>
                  <a:srgbClr val="0000FF"/>
                </a:solidFill>
              </a:rPr>
              <a:t>3</a:t>
            </a:r>
            <a:r>
              <a:rPr lang="zh-CN" altLang="en-US" sz="4800" smtClean="0">
                <a:solidFill>
                  <a:srgbClr val="0000FF"/>
                </a:solidFill>
              </a:rPr>
              <a:t>章</a:t>
            </a:r>
            <a:br>
              <a:rPr lang="zh-CN" altLang="en-US" sz="6000" smtClean="0"/>
            </a:br>
            <a:br>
              <a:rPr lang="zh-CN" altLang="en-US" sz="4800" smtClean="0"/>
            </a:br>
            <a:r>
              <a:rPr lang="zh-CN" altLang="en-US" sz="4800" smtClean="0"/>
              <a:t>进程描述和控制</a:t>
            </a:r>
            <a:endParaRPr lang="zh-CN" altLang="en-US" sz="4800" smtClean="0"/>
          </a:p>
        </p:txBody>
      </p:sp>
      <p:grpSp>
        <p:nvGrpSpPr>
          <p:cNvPr id="2" name="组合 1"/>
          <p:cNvGrpSpPr/>
          <p:nvPr/>
        </p:nvGrpSpPr>
        <p:grpSpPr bwMode="auto">
          <a:xfrm>
            <a:off x="865188" y="1789113"/>
            <a:ext cx="7848600" cy="4464050"/>
            <a:chOff x="0" y="0"/>
            <a:chExt cx="4944" cy="2812"/>
          </a:xfrm>
        </p:grpSpPr>
        <p:sp>
          <p:nvSpPr>
            <p:cNvPr id="15363" name="圆角矩形 2"/>
            <p:cNvSpPr/>
            <p:nvPr/>
          </p:nvSpPr>
          <p:spPr>
            <a:xfrm>
              <a:off x="0" y="136"/>
              <a:ext cx="4944" cy="2676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24246B"/>
                </a:gs>
              </a:gsLst>
              <a:lin ang="5400000" scaled="1"/>
              <a:tileRect/>
            </a:gradFill>
            <a:ln w="25400" cap="flat" cmpd="sng">
              <a:solidFill>
                <a:srgbClr val="FEFEFE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2699999" algn="ctr" rotWithShape="0">
                <a:srgbClr val="000000">
                  <a:alpha val="50000"/>
                </a:srgbClr>
              </a:outerShdw>
            </a:effectLst>
          </p:spPr>
          <p:txBody>
            <a:bodyPr anchor="t"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6394" name="图片 3" descr="Picture4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00" y="152"/>
              <a:ext cx="496" cy="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95" name="圆角矩形 4"/>
            <p:cNvSpPr>
              <a:spLocks noChangeArrowheads="1"/>
            </p:cNvSpPr>
            <p:nvPr/>
          </p:nvSpPr>
          <p:spPr bwMode="auto">
            <a:xfrm>
              <a:off x="318" y="0"/>
              <a:ext cx="4263" cy="408"/>
            </a:xfrm>
            <a:prstGeom prst="roundRect">
              <a:avLst>
                <a:gd name="adj" fmla="val 16667"/>
              </a:avLst>
            </a:prstGeom>
            <a:solidFill>
              <a:srgbClr val="FEFFFF"/>
            </a:solidFill>
            <a:ln w="28575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16396" name="任意多边形 5"/>
            <p:cNvSpPr>
              <a:spLocks noChangeArrowheads="1"/>
            </p:cNvSpPr>
            <p:nvPr/>
          </p:nvSpPr>
          <p:spPr bwMode="auto">
            <a:xfrm flipV="1">
              <a:off x="45" y="181"/>
              <a:ext cx="4788" cy="234"/>
            </a:xfrm>
            <a:custGeom>
              <a:avLst/>
              <a:gdLst>
                <a:gd name="T0" fmla="*/ 19693 w 21600"/>
                <a:gd name="T1" fmla="*/ 10800 h 21600"/>
                <a:gd name="T2" fmla="*/ 10800 w 21600"/>
                <a:gd name="T3" fmla="*/ 21600 h 21600"/>
                <a:gd name="T4" fmla="*/ 1906 w 21600"/>
                <a:gd name="T5" fmla="*/ 10800 h 21600"/>
                <a:gd name="T6" fmla="*/ 10800 w 21600"/>
                <a:gd name="T7" fmla="*/ 0 h 21600"/>
                <a:gd name="T8" fmla="*/ 0 1 256"/>
                <a:gd name="T9" fmla="*/ 0 1 256"/>
                <a:gd name="T10" fmla="*/ 0 1 256"/>
                <a:gd name="T11" fmla="*/ 0 1 25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3813" y="21600"/>
                  </a:lnTo>
                  <a:lnTo>
                    <a:pt x="17787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alpha val="39998"/>
                  </a:scheme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5128" name="文本框 5127"/>
          <p:cNvSpPr txBox="1"/>
          <p:nvPr/>
        </p:nvSpPr>
        <p:spPr>
          <a:xfrm>
            <a:off x="1733550" y="2505075"/>
            <a:ext cx="6403975" cy="4937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lnSpc>
                <a:spcPct val="11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rPr>
              <a:t>● 定义进程</a:t>
            </a:r>
            <a:endParaRPr lang="zh-CN" altLang="en-US" sz="2400" b="1" dirty="0">
              <a:solidFill>
                <a:srgbClr val="FFFF66"/>
              </a:solidFill>
              <a:latin typeface="Arial" panose="020B0604020202020204" pitchFamily="34" charset="0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5129" name="文本框 5128"/>
          <p:cNvSpPr txBox="1"/>
          <p:nvPr/>
        </p:nvSpPr>
        <p:spPr>
          <a:xfrm>
            <a:off x="1733550" y="3709988"/>
            <a:ext cx="6808788" cy="492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lnSpc>
                <a:spcPct val="11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rPr>
              <a:t>● 理解进程状态的概念</a:t>
            </a:r>
            <a:endParaRPr lang="zh-CN" altLang="en-US" sz="2400" b="1" dirty="0">
              <a:solidFill>
                <a:srgbClr val="FFFF66"/>
              </a:solidFill>
              <a:latin typeface="Arial" panose="020B0604020202020204" pitchFamily="34" charset="0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5130" name="文本框 5129"/>
          <p:cNvSpPr txBox="1"/>
          <p:nvPr/>
        </p:nvSpPr>
        <p:spPr>
          <a:xfrm>
            <a:off x="1733550" y="3106738"/>
            <a:ext cx="6403975" cy="4651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lnSpc>
                <a:spcPct val="11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rPr>
              <a:t>● 解释进程与进程控制块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rPr>
              <a:t>PCB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rPr>
              <a:t>之间的关系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5131" name="标题 5130"/>
          <p:cNvSpPr>
            <a:spLocks noGrp="1"/>
          </p:cNvSpPr>
          <p:nvPr/>
        </p:nvSpPr>
        <p:spPr bwMode="auto">
          <a:xfrm>
            <a:off x="2605088" y="1666875"/>
            <a:ext cx="4660900" cy="8937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>
              <a:buFont typeface="Wingdings" panose="05000000000000000000" pitchFamily="2" charset="2"/>
              <a:buNone/>
            </a:pPr>
            <a:r>
              <a:rPr lang="zh-CN" altLang="en-US" sz="3200" b="1">
                <a:solidFill>
                  <a:srgbClr val="6600FF"/>
                </a:solidFill>
                <a:ea typeface="黑体" panose="02010609060101010101" pitchFamily="49" charset="-122"/>
              </a:rPr>
              <a:t>本章学习目标</a:t>
            </a:r>
            <a:endParaRPr lang="zh-CN" altLang="en-US" sz="3200" b="1">
              <a:solidFill>
                <a:srgbClr val="6600FF"/>
              </a:solidFill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33550" y="4311650"/>
            <a:ext cx="6403975" cy="4937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lnSpc>
                <a:spcPct val="11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rPr>
              <a:t>● 理解进程状态转换的过程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33550" y="4913313"/>
            <a:ext cx="6403975" cy="4937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lnSpc>
                <a:spcPct val="11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FFFF66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rPr>
              <a:t>● 了解管理进程的过程中使用的数据结构</a:t>
            </a:r>
            <a:endParaRPr lang="zh-CN" altLang="en-US" sz="2400" b="1" dirty="0">
              <a:solidFill>
                <a:srgbClr val="FFFF66"/>
              </a:solidFill>
              <a:latin typeface="Arial" panose="020B0604020202020204" pitchFamily="34" charset="0"/>
              <a:ea typeface="黑体" panose="02010609060101010101" pitchFamily="49" charset="-122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5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0" grpId="0"/>
      <p:bldP spid="5131" grpId="0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2048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3.2.2 进程的创建和终止</a:t>
            </a:r>
            <a:endParaRPr lang="zh-CN" altLang="en-US" smtClean="0"/>
          </a:p>
        </p:txBody>
      </p:sp>
      <p:pic>
        <p:nvPicPr>
          <p:cNvPr id="34818" name="内容占位符 20482" descr="3.5--biao3.1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3540125"/>
            <a:ext cx="9144000" cy="3230563"/>
          </a:xfrm>
        </p:spPr>
      </p:pic>
      <p:sp>
        <p:nvSpPr>
          <p:cNvPr id="34819" name="矩形 20483"/>
          <p:cNvSpPr>
            <a:spLocks noGrp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lnSpc>
                <a:spcPct val="14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创建进程：创建PCB，分配内存空间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  <a:p>
            <a:pPr marL="342900" indent="-342900">
              <a:lnSpc>
                <a:spcPct val="14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进程派生(</a:t>
            </a:r>
            <a:r>
              <a:rPr lang="zh-CN" altLang="en-US" sz="3200" b="1">
                <a:solidFill>
                  <a:srgbClr val="FF0066"/>
                </a:solidFill>
                <a:ea typeface="黑体" panose="02010609060101010101" pitchFamily="49" charset="-122"/>
              </a:rPr>
              <a:t>Fork</a:t>
            </a: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)：父进程，子进程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</p:txBody>
      </p:sp>
      <p:sp>
        <p:nvSpPr>
          <p:cNvPr id="34820" name="文本框 7185"/>
          <p:cNvSpPr txBox="1">
            <a:spLocks noChangeArrowheads="1"/>
          </p:cNvSpPr>
          <p:nvPr/>
        </p:nvSpPr>
        <p:spPr bwMode="auto">
          <a:xfrm>
            <a:off x="8237538" y="3348038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P68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标题 21505"/>
          <p:cNvSpPr>
            <a:spLocks noGrp="1"/>
          </p:cNvSpPr>
          <p:nvPr>
            <p:ph type="title"/>
          </p:nvPr>
        </p:nvSpPr>
        <p:spPr>
          <a:xfrm>
            <a:off x="312738" y="0"/>
            <a:ext cx="8229600" cy="765175"/>
          </a:xfrm>
        </p:spPr>
        <p:txBody>
          <a:bodyPr/>
          <a:lstStyle/>
          <a:p>
            <a:r>
              <a:rPr lang="zh-CN" altLang="en-US" smtClean="0"/>
              <a:t>进程终止</a:t>
            </a:r>
            <a:endParaRPr lang="zh-CN" altLang="en-US" smtClean="0"/>
          </a:p>
        </p:txBody>
      </p:sp>
      <p:pic>
        <p:nvPicPr>
          <p:cNvPr id="35842" name="内容占位符 21506" descr="3.5--biao3.2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765175"/>
            <a:ext cx="8469313" cy="6092825"/>
          </a:xfrm>
        </p:spPr>
      </p:pic>
      <p:sp>
        <p:nvSpPr>
          <p:cNvPr id="35843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P68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00013" y="6483350"/>
            <a:ext cx="8369300" cy="41275"/>
          </a:xfrm>
          <a:prstGeom prst="line">
            <a:avLst/>
          </a:prstGeom>
          <a:ln w="28575" cmpd="sng">
            <a:solidFill>
              <a:srgbClr val="FF00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>
            <a:spLocks noGrp="1"/>
          </p:cNvSpPr>
          <p:nvPr/>
        </p:nvSpPr>
        <p:spPr bwMode="auto">
          <a:xfrm>
            <a:off x="4284663" y="5145088"/>
            <a:ext cx="4419600" cy="1031875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>
                <a:solidFill>
                  <a:srgbClr val="FF0066"/>
                </a:solidFill>
                <a:ea typeface="黑体" panose="02010609060101010101" pitchFamily="49" charset="-122"/>
              </a:rPr>
              <a:t>考虑：</a:t>
            </a:r>
            <a:r>
              <a:rPr lang="zh-CN" altLang="en-US" sz="2400" b="1">
                <a:solidFill>
                  <a:srgbClr val="0000FF"/>
                </a:solidFill>
                <a:ea typeface="黑体" panose="02010609060101010101" pitchFamily="49" charset="-122"/>
              </a:rPr>
              <a:t>如何防止父进程终止将子进程也终止地情况</a:t>
            </a:r>
            <a:endParaRPr lang="zh-CN" altLang="en-US" sz="2400" b="1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225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3.2.3 五状态模型</a:t>
            </a:r>
            <a:endParaRPr lang="zh-CN" altLang="en-US" smtClean="0"/>
          </a:p>
        </p:txBody>
      </p:sp>
      <p:pic>
        <p:nvPicPr>
          <p:cNvPr id="36866" name="内容占位符 22530" descr="3.6"/>
          <p:cNvPicPr>
            <a:picLocks noGrp="1" noChangeAspect="1"/>
          </p:cNvPicPr>
          <p:nvPr>
            <p:ph idx="1"/>
          </p:nvPr>
        </p:nvPicPr>
        <p:blipFill>
          <a:blip r:embed="rId1">
            <a:lum bright="12000"/>
          </a:blip>
          <a:srcRect/>
          <a:stretch>
            <a:fillRect/>
          </a:stretch>
        </p:blipFill>
        <p:spPr>
          <a:xfrm>
            <a:off x="84138" y="2579688"/>
            <a:ext cx="9059862" cy="3178175"/>
          </a:xfrm>
        </p:spPr>
      </p:pic>
      <p:sp>
        <p:nvSpPr>
          <p:cNvPr id="36867" name="矩形 22531"/>
          <p:cNvSpPr>
            <a:spLocks noGrp="1"/>
          </p:cNvSpPr>
          <p:nvPr/>
        </p:nvSpPr>
        <p:spPr bwMode="auto">
          <a:xfrm>
            <a:off x="457200" y="1235075"/>
            <a:ext cx="7826375" cy="4524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考虑：可能的进程转换情况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考虑：在何种情况下转换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</p:txBody>
      </p:sp>
      <p:sp>
        <p:nvSpPr>
          <p:cNvPr id="36868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P69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>
            <a:spLocks noGrp="1"/>
          </p:cNvSpPr>
          <p:nvPr/>
        </p:nvSpPr>
        <p:spPr bwMode="auto">
          <a:xfrm>
            <a:off x="195263" y="6092825"/>
            <a:ext cx="4376737" cy="598488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>
                <a:solidFill>
                  <a:srgbClr val="FF0066"/>
                </a:solidFill>
                <a:ea typeface="黑体" panose="02010609060101010101" pitchFamily="49" charset="-122"/>
              </a:rPr>
              <a:t>考虑：</a:t>
            </a:r>
            <a:r>
              <a:rPr lang="zh-CN" altLang="en-US" sz="2400" b="1">
                <a:solidFill>
                  <a:srgbClr val="0000FF"/>
                </a:solidFill>
                <a:ea typeface="黑体" panose="02010609060101010101" pitchFamily="49" charset="-122"/>
              </a:rPr>
              <a:t>五状态模型的不足？</a:t>
            </a:r>
            <a:endParaRPr lang="zh-CN" altLang="en-US" sz="2400" b="1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26625"/>
          <p:cNvSpPr>
            <a:spLocks noGrp="1"/>
          </p:cNvSpPr>
          <p:nvPr>
            <p:ph type="title"/>
          </p:nvPr>
        </p:nvSpPr>
        <p:spPr>
          <a:xfrm>
            <a:off x="250825" y="0"/>
            <a:ext cx="8229600" cy="908050"/>
          </a:xfrm>
        </p:spPr>
        <p:txBody>
          <a:bodyPr/>
          <a:lstStyle/>
          <a:p>
            <a:r>
              <a:rPr lang="zh-CN" altLang="en-US" smtClean="0"/>
              <a:t>3.2.4 被挂起的进程</a:t>
            </a:r>
            <a:endParaRPr lang="zh-CN" altLang="en-US" smtClean="0"/>
          </a:p>
        </p:txBody>
      </p:sp>
      <p:sp>
        <p:nvSpPr>
          <p:cNvPr id="26627" name="文本占位符 26626"/>
          <p:cNvSpPr>
            <a:spLocks noGrp="1"/>
          </p:cNvSpPr>
          <p:nvPr>
            <p:ph type="body" idx="1"/>
          </p:nvPr>
        </p:nvSpPr>
        <p:spPr>
          <a:xfrm>
            <a:off x="250825" y="833755"/>
            <a:ext cx="8665210" cy="6024245"/>
          </a:xfrm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zh-CN" altLang="en-US" dirty="0"/>
              <a:t>交换的需要</a:t>
            </a:r>
            <a:endParaRPr lang="zh-CN" altLang="en-US" dirty="0"/>
          </a:p>
          <a:p>
            <a:pPr lvl="1">
              <a:lnSpc>
                <a:spcPct val="11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问题：</a:t>
            </a:r>
            <a:r>
              <a:rPr lang="zh-CN" altLang="en-US" dirty="0"/>
              <a:t>在无虚存的系统中，</a:t>
            </a:r>
            <a:r>
              <a:rPr lang="zh-CN" altLang="en-US" dirty="0">
                <a:solidFill>
                  <a:srgbClr val="FF00FF"/>
                </a:solidFill>
              </a:rPr>
              <a:t>进程完全载入内存</a:t>
            </a:r>
            <a:r>
              <a:rPr lang="zh-CN" altLang="en-US" dirty="0"/>
              <a:t>。当处理器速度远远大于I/O速度时，可能所有的进程阻塞 </a:t>
            </a:r>
            <a:r>
              <a:rPr lang="zh-CN" altLang="en-US" dirty="0">
                <a:sym typeface="Arial" panose="020B0604020202020204" pitchFamily="34" charset="0"/>
              </a:rPr>
              <a:t>→ </a:t>
            </a:r>
            <a:r>
              <a:rPr lang="zh-CN" altLang="en-US" dirty="0"/>
              <a:t>解决：增加进程道数</a:t>
            </a:r>
            <a:endParaRPr lang="zh-CN" altLang="en-US" dirty="0"/>
          </a:p>
          <a:p>
            <a:pPr lvl="1">
              <a:lnSpc>
                <a:spcPct val="11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新问题：</a:t>
            </a:r>
            <a:r>
              <a:rPr lang="zh-CN" altLang="en-US" dirty="0"/>
              <a:t>内存限制 </a:t>
            </a:r>
            <a:r>
              <a:rPr lang="zh-CN" altLang="en-US" dirty="0">
                <a:sym typeface="Arial" panose="020B0604020202020204" pitchFamily="34" charset="0"/>
              </a:rPr>
              <a:t>→ </a:t>
            </a:r>
            <a:r>
              <a:rPr lang="zh-CN" altLang="en-US" dirty="0"/>
              <a:t>解决1：增加物理内存；</a:t>
            </a:r>
            <a:endParaRPr lang="en-US" altLang="zh-CN" dirty="0"/>
          </a:p>
          <a:p>
            <a:pPr marL="457200" lvl="1" indent="0"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>
                <a:sym typeface="Arial" panose="020B0604020202020204" pitchFamily="34" charset="0"/>
              </a:rPr>
              <a:t>    </a:t>
            </a:r>
            <a:r>
              <a:rPr lang="zh-CN" altLang="en-US" dirty="0">
                <a:sym typeface="Arial" panose="020B0604020202020204" pitchFamily="34" charset="0"/>
              </a:rPr>
              <a:t>→ </a:t>
            </a:r>
            <a:r>
              <a:rPr lang="zh-CN" altLang="en-US" dirty="0"/>
              <a:t>解决2：逻辑扩充内存(虚存) </a:t>
            </a:r>
            <a:r>
              <a:rPr lang="zh-CN" altLang="en-US" dirty="0">
                <a:sym typeface="Arial" panose="020B0604020202020204" pitchFamily="34" charset="0"/>
              </a:rPr>
              <a:t>→ </a:t>
            </a:r>
            <a:r>
              <a:rPr lang="zh-CN" altLang="en-US" dirty="0">
                <a:solidFill>
                  <a:srgbClr val="FF00FF"/>
                </a:solidFill>
                <a:sym typeface="Arial" panose="020B0604020202020204" pitchFamily="34" charset="0"/>
              </a:rPr>
              <a:t>交换</a:t>
            </a:r>
            <a:endParaRPr lang="zh-CN" altLang="en-US" dirty="0">
              <a:solidFill>
                <a:srgbClr val="FF00FF"/>
              </a:solidFill>
              <a:sym typeface="Arial" panose="020B0604020202020204" pitchFamily="34" charset="0"/>
            </a:endParaRPr>
          </a:p>
          <a:p>
            <a:pPr>
              <a:lnSpc>
                <a:spcPct val="110000"/>
              </a:lnSpc>
              <a:defRPr/>
            </a:pPr>
            <a:r>
              <a:rPr lang="zh-CN" altLang="en-US" dirty="0">
                <a:sym typeface="Arial" panose="020B0604020202020204" pitchFamily="34" charset="0"/>
              </a:rPr>
              <a:t>交换</a:t>
            </a:r>
            <a:endParaRPr lang="zh-CN" altLang="en-US" dirty="0">
              <a:sym typeface="Arial" panose="020B0604020202020204" pitchFamily="34" charset="0"/>
            </a:endParaRPr>
          </a:p>
          <a:p>
            <a:pPr lvl="1">
              <a:lnSpc>
                <a:spcPct val="110000"/>
              </a:lnSpc>
              <a:defRPr/>
            </a:pPr>
            <a:r>
              <a:rPr lang="zh-CN" altLang="en-US" dirty="0">
                <a:sym typeface="Arial" panose="020B0604020202020204" pitchFamily="34" charset="0"/>
              </a:rPr>
              <a:t>把内存中某个进程的一部分或全部转移到磁盘上，释放内存空间以便另一个进程使用</a:t>
            </a:r>
            <a:endParaRPr lang="zh-CN" altLang="en-US" dirty="0">
              <a:sym typeface="Arial" panose="020B0604020202020204" pitchFamily="34" charset="0"/>
            </a:endParaRPr>
          </a:p>
          <a:p>
            <a:pPr lvl="1">
              <a:lnSpc>
                <a:spcPct val="110000"/>
              </a:lnSpc>
              <a:defRPr/>
            </a:pPr>
            <a:r>
              <a:rPr lang="zh-CN" altLang="en-US" dirty="0">
                <a:solidFill>
                  <a:srgbClr val="FF00FF"/>
                </a:solidFill>
              </a:rPr>
              <a:t>挂起进程    挂起态   挂起队列</a:t>
            </a:r>
            <a:endParaRPr lang="zh-CN" altLang="en-US" dirty="0">
              <a:solidFill>
                <a:srgbClr val="FF00FF"/>
              </a:solidFill>
            </a:endParaRPr>
          </a:p>
        </p:txBody>
      </p:sp>
      <p:sp>
        <p:nvSpPr>
          <p:cNvPr id="37891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P71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2764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挂起态</a:t>
            </a:r>
            <a:endParaRPr lang="zh-CN" altLang="en-US" smtClean="0"/>
          </a:p>
        </p:txBody>
      </p:sp>
      <p:pic>
        <p:nvPicPr>
          <p:cNvPr id="38914" name="内容占位符 27650" descr="3.9-1"/>
          <p:cNvPicPr>
            <a:picLocks noGrp="1" noChangeAspect="1"/>
          </p:cNvPicPr>
          <p:nvPr>
            <p:ph idx="1"/>
          </p:nvPr>
        </p:nvPicPr>
        <p:blipFill>
          <a:blip r:embed="rId1">
            <a:lum bright="12000"/>
          </a:blip>
          <a:srcRect/>
          <a:stretch>
            <a:fillRect/>
          </a:stretch>
        </p:blipFill>
        <p:spPr>
          <a:xfrm>
            <a:off x="0" y="1417638"/>
            <a:ext cx="9144000" cy="3427412"/>
          </a:xfrm>
        </p:spPr>
      </p:pic>
      <p:sp>
        <p:nvSpPr>
          <p:cNvPr id="38915" name="矩形 27651"/>
          <p:cNvSpPr>
            <a:spLocks noGrp="1"/>
          </p:cNvSpPr>
          <p:nvPr/>
        </p:nvSpPr>
        <p:spPr bwMode="auto">
          <a:xfrm>
            <a:off x="1588" y="4845050"/>
            <a:ext cx="9145587" cy="2012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考虑：何时挂起(换出)，何时激活(换入)？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  <a:p>
            <a: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当换出后有空间时，新进程可能来自哪里？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  <a:p>
            <a: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如果把挂起的进程换入内存后是什么状态？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</p:txBody>
      </p:sp>
      <p:sp>
        <p:nvSpPr>
          <p:cNvPr id="38916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P72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标题 286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zh-CN" smtClean="0"/>
          </a:p>
        </p:txBody>
      </p:sp>
      <p:pic>
        <p:nvPicPr>
          <p:cNvPr id="39938" name="内容占位符 28674" descr="3.9-2"/>
          <p:cNvPicPr>
            <a:picLocks noGrp="1" noChangeAspect="1"/>
          </p:cNvPicPr>
          <p:nvPr>
            <p:ph idx="1"/>
          </p:nvPr>
        </p:nvPicPr>
        <p:blipFill>
          <a:blip r:embed="rId1">
            <a:lum bright="12000"/>
          </a:blip>
          <a:srcRect/>
          <a:stretch>
            <a:fillRect/>
          </a:stretch>
        </p:blipFill>
        <p:spPr>
          <a:xfrm>
            <a:off x="1588" y="0"/>
            <a:ext cx="8910637" cy="5084763"/>
          </a:xfrm>
        </p:spPr>
      </p:pic>
      <p:sp>
        <p:nvSpPr>
          <p:cNvPr id="39939" name="矩形 28675"/>
          <p:cNvSpPr>
            <a:spLocks noGrp="1"/>
          </p:cNvSpPr>
          <p:nvPr/>
        </p:nvSpPr>
        <p:spPr bwMode="auto">
          <a:xfrm>
            <a:off x="1588" y="5084763"/>
            <a:ext cx="9145587" cy="2012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七状态转换图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  <a:p>
            <a: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就绪态(活动就绪)，阻塞态(活动阻塞),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  <a:p>
            <a: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None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   就绪挂起态(静止就绪)，阻塞挂起态(静止阻塞)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</p:txBody>
      </p:sp>
      <p:sp>
        <p:nvSpPr>
          <p:cNvPr id="39940" name="矩形 28676"/>
          <p:cNvSpPr>
            <a:spLocks noGrp="1"/>
          </p:cNvSpPr>
          <p:nvPr/>
        </p:nvSpPr>
        <p:spPr bwMode="auto">
          <a:xfrm>
            <a:off x="4427538" y="0"/>
            <a:ext cx="4718050" cy="2012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考虑：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  <a:p>
            <a:pPr marL="742950" lvl="1" indent="-285750" eaLnBrk="0" hangingPunct="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</a:pPr>
            <a:r>
              <a:rPr lang="zh-CN" altLang="en-US" sz="2800" b="1">
                <a:solidFill>
                  <a:srgbClr val="C00000"/>
                </a:solidFill>
                <a:ea typeface="黑体" panose="02010609060101010101" pitchFamily="49" charset="-122"/>
              </a:rPr>
              <a:t>优先挂起谁？</a:t>
            </a:r>
            <a:endParaRPr lang="zh-CN" altLang="en-US" sz="2800" b="1">
              <a:solidFill>
                <a:srgbClr val="C00000"/>
              </a:solidFill>
              <a:ea typeface="黑体" panose="02010609060101010101" pitchFamily="49" charset="-122"/>
            </a:endParaRPr>
          </a:p>
          <a:p>
            <a:pPr marL="742950" lvl="1" indent="-285750" eaLnBrk="0" hangingPunct="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</a:pPr>
            <a:r>
              <a:rPr lang="zh-CN" altLang="en-US" sz="2800" b="1">
                <a:solidFill>
                  <a:srgbClr val="C00000"/>
                </a:solidFill>
                <a:ea typeface="黑体" panose="02010609060101010101" pitchFamily="49" charset="-122"/>
              </a:rPr>
              <a:t>优先激活谁？</a:t>
            </a:r>
            <a:endParaRPr lang="zh-CN" altLang="en-US" sz="2800" b="1">
              <a:solidFill>
                <a:srgbClr val="C00000"/>
              </a:solidFill>
              <a:ea typeface="黑体" panose="02010609060101010101" pitchFamily="49" charset="-122"/>
            </a:endParaRPr>
          </a:p>
        </p:txBody>
      </p:sp>
      <p:sp>
        <p:nvSpPr>
          <p:cNvPr id="39941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P72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标题 2969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挂起的原因</a:t>
            </a:r>
            <a:endParaRPr lang="zh-CN" altLang="en-US" smtClean="0"/>
          </a:p>
        </p:txBody>
      </p:sp>
      <p:pic>
        <p:nvPicPr>
          <p:cNvPr id="40962" name="内容占位符 29698" descr="3.9---biao3.3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419225"/>
            <a:ext cx="9178925" cy="3522663"/>
          </a:xfrm>
        </p:spPr>
      </p:pic>
      <p:sp>
        <p:nvSpPr>
          <p:cNvPr id="40963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P74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 307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3.3 进程描述</a:t>
            </a:r>
            <a:endParaRPr lang="zh-CN" altLang="en-US" smtClean="0"/>
          </a:p>
        </p:txBody>
      </p:sp>
      <p:pic>
        <p:nvPicPr>
          <p:cNvPr id="41986" name="内容占位符 30722" descr="3.10"/>
          <p:cNvPicPr>
            <a:picLocks noGrp="1" noChangeAspect="1"/>
          </p:cNvPicPr>
          <p:nvPr>
            <p:ph idx="1"/>
          </p:nvPr>
        </p:nvPicPr>
        <p:blipFill>
          <a:blip r:embed="rId1">
            <a:lum bright="12000"/>
          </a:blip>
          <a:srcRect/>
          <a:stretch>
            <a:fillRect/>
          </a:stretch>
        </p:blipFill>
        <p:spPr>
          <a:xfrm>
            <a:off x="-60325" y="1419225"/>
            <a:ext cx="9204325" cy="3306763"/>
          </a:xfrm>
        </p:spPr>
      </p:pic>
      <p:sp>
        <p:nvSpPr>
          <p:cNvPr id="41987" name="矩形 30723"/>
          <p:cNvSpPr>
            <a:spLocks noGrp="1"/>
          </p:cNvSpPr>
          <p:nvPr/>
        </p:nvSpPr>
        <p:spPr bwMode="auto">
          <a:xfrm>
            <a:off x="-58738" y="4727575"/>
            <a:ext cx="9204326" cy="2132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P1，在内存，控制2个I/O设备，运行态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P2，等待I/O设备，阻塞态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Pn，不在内存中，挂起态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</p:txBody>
      </p:sp>
      <p:sp>
        <p:nvSpPr>
          <p:cNvPr id="41988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P75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317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3.3.1 操作系统的控制结构</a:t>
            </a:r>
            <a:endParaRPr lang="zh-CN" altLang="en-US" smtClean="0"/>
          </a:p>
        </p:txBody>
      </p:sp>
      <p:sp>
        <p:nvSpPr>
          <p:cNvPr id="43010" name="文本占位符 31746"/>
          <p:cNvSpPr>
            <a:spLocks noGrp="1"/>
          </p:cNvSpPr>
          <p:nvPr>
            <p:ph type="body" idx="1"/>
          </p:nvPr>
        </p:nvSpPr>
        <p:spPr>
          <a:xfrm>
            <a:off x="457200" y="1336675"/>
            <a:ext cx="8229600" cy="5246688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mtClean="0"/>
              <a:t>操作系统为了管理进程和资源，必须掌握关于每个进程和资源当前状态的信息</a:t>
            </a:r>
            <a:endParaRPr lang="zh-CN" altLang="en-US" smtClean="0"/>
          </a:p>
          <a:p>
            <a:pPr>
              <a:lnSpc>
                <a:spcPct val="130000"/>
              </a:lnSpc>
            </a:pPr>
            <a:r>
              <a:rPr lang="zh-CN" altLang="en-US" smtClean="0"/>
              <a:t>操作系统构造并维护它所管理的每个实体的信息表</a:t>
            </a:r>
            <a:endParaRPr lang="zh-CN" altLang="en-US" smtClean="0"/>
          </a:p>
          <a:p>
            <a:pPr lvl="1">
              <a:lnSpc>
                <a:spcPct val="130000"/>
              </a:lnSpc>
            </a:pPr>
            <a:r>
              <a:rPr lang="zh-CN" altLang="en-US" smtClean="0"/>
              <a:t>内存表：用于跟踪内存和外存(虚存)</a:t>
            </a:r>
            <a:endParaRPr lang="zh-CN" altLang="en-US" smtClean="0"/>
          </a:p>
          <a:p>
            <a:pPr lvl="1">
              <a:lnSpc>
                <a:spcPct val="130000"/>
              </a:lnSpc>
            </a:pPr>
            <a:r>
              <a:rPr lang="zh-CN" altLang="en-US" smtClean="0"/>
              <a:t>I/O表：管理I/O设备和通道</a:t>
            </a:r>
            <a:endParaRPr lang="zh-CN" altLang="en-US" smtClean="0"/>
          </a:p>
          <a:p>
            <a:pPr lvl="1">
              <a:lnSpc>
                <a:spcPct val="130000"/>
              </a:lnSpc>
            </a:pPr>
            <a:r>
              <a:rPr lang="zh-CN" altLang="en-US" smtClean="0"/>
              <a:t>文件表：管理文件</a:t>
            </a:r>
            <a:endParaRPr lang="zh-CN" altLang="en-US" smtClean="0"/>
          </a:p>
          <a:p>
            <a:pPr lvl="1">
              <a:lnSpc>
                <a:spcPct val="130000"/>
              </a:lnSpc>
            </a:pPr>
            <a:r>
              <a:rPr lang="zh-CN" altLang="en-US" smtClean="0"/>
              <a:t>进程表：管理进程</a:t>
            </a:r>
            <a:endParaRPr lang="zh-CN" altLang="en-US" smtClean="0"/>
          </a:p>
        </p:txBody>
      </p:sp>
      <p:sp>
        <p:nvSpPr>
          <p:cNvPr id="43011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P75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32769"/>
          <p:cNvSpPr>
            <a:spLocks noGrp="1"/>
          </p:cNvSpPr>
          <p:nvPr>
            <p:ph type="title"/>
          </p:nvPr>
        </p:nvSpPr>
        <p:spPr>
          <a:xfrm>
            <a:off x="312738" y="39688"/>
            <a:ext cx="8229600" cy="1143000"/>
          </a:xfrm>
        </p:spPr>
        <p:txBody>
          <a:bodyPr/>
          <a:lstStyle/>
          <a:p>
            <a:r>
              <a:rPr lang="zh-CN" altLang="en-US" smtClean="0"/>
              <a:t>操作系统控制表</a:t>
            </a:r>
            <a:endParaRPr lang="zh-CN" altLang="en-US" smtClean="0"/>
          </a:p>
        </p:txBody>
      </p:sp>
      <p:pic>
        <p:nvPicPr>
          <p:cNvPr id="44034" name="内容占位符 32770" descr="3.11"/>
          <p:cNvPicPr>
            <a:picLocks noGrp="1" noChangeAspect="1"/>
          </p:cNvPicPr>
          <p:nvPr>
            <p:ph idx="1"/>
          </p:nvPr>
        </p:nvPicPr>
        <p:blipFill>
          <a:blip r:embed="rId1">
            <a:lum bright="12000"/>
          </a:blip>
          <a:srcRect/>
          <a:stretch>
            <a:fillRect/>
          </a:stretch>
        </p:blipFill>
        <p:spPr>
          <a:xfrm>
            <a:off x="1476375" y="1182688"/>
            <a:ext cx="7667625" cy="5675312"/>
          </a:xfrm>
        </p:spPr>
      </p:pic>
      <p:sp>
        <p:nvSpPr>
          <p:cNvPr id="44035" name="矩形 32771"/>
          <p:cNvSpPr>
            <a:spLocks noGrp="1"/>
          </p:cNvSpPr>
          <p:nvPr/>
        </p:nvSpPr>
        <p:spPr bwMode="auto">
          <a:xfrm>
            <a:off x="0" y="3865563"/>
            <a:ext cx="4427538" cy="16557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每一个进程在进程表中都有一个表项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这些表何时创建？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  <a:p>
            <a:pPr marL="742950" lvl="1" indent="-285750" eaLnBrk="0" hangingPunct="0">
              <a:lnSpc>
                <a:spcPct val="13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</a:pPr>
            <a:r>
              <a:rPr lang="zh-CN" altLang="en-US" sz="2800" b="1">
                <a:ea typeface="黑体" panose="02010609060101010101" pitchFamily="49" charset="-122"/>
              </a:rPr>
              <a:t>OS初始化时  配置</a:t>
            </a:r>
            <a:endParaRPr lang="zh-CN" altLang="en-US" sz="2800" b="1">
              <a:ea typeface="黑体" panose="02010609060101010101" pitchFamily="49" charset="-122"/>
            </a:endParaRPr>
          </a:p>
        </p:txBody>
      </p:sp>
      <p:sp>
        <p:nvSpPr>
          <p:cNvPr id="44036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P75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6145"/>
          <p:cNvSpPr>
            <a:spLocks noGrp="1"/>
          </p:cNvSpPr>
          <p:nvPr>
            <p:ph type="title"/>
          </p:nvPr>
        </p:nvSpPr>
        <p:spPr>
          <a:xfrm>
            <a:off x="387350" y="0"/>
            <a:ext cx="8299450" cy="1476375"/>
          </a:xfrm>
        </p:spPr>
        <p:txBody>
          <a:bodyPr/>
          <a:lstStyle/>
          <a:p>
            <a:r>
              <a:rPr lang="zh-CN" altLang="en-US" sz="4000" smtClean="0"/>
              <a:t>问题：并发程序的不可再现性</a:t>
            </a:r>
            <a:br>
              <a:rPr lang="zh-CN" altLang="en-US" sz="4000" smtClean="0"/>
            </a:br>
            <a:r>
              <a:rPr lang="zh-CN" altLang="en-US" sz="4000" smtClean="0"/>
              <a:t>解决：引入进程（进程并发）</a:t>
            </a:r>
            <a:endParaRPr lang="zh-CN" altLang="en-US" sz="4000" smtClean="0"/>
          </a:p>
        </p:txBody>
      </p:sp>
      <p:sp>
        <p:nvSpPr>
          <p:cNvPr id="6147" name="矩形 6146"/>
          <p:cNvSpPr>
            <a:spLocks noChangeArrowheads="1"/>
          </p:cNvSpPr>
          <p:nvPr/>
        </p:nvSpPr>
        <p:spPr bwMode="auto">
          <a:xfrm>
            <a:off x="755650" y="2133600"/>
            <a:ext cx="5689600" cy="384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CC3300"/>
                </a:solidFill>
                <a:ea typeface="黑体" panose="02010609060101010101" pitchFamily="49" charset="-122"/>
              </a:rPr>
              <a:t>循环程序</a:t>
            </a:r>
            <a:r>
              <a:rPr lang="en-US" altLang="zh-CN" sz="2800" b="1">
                <a:solidFill>
                  <a:srgbClr val="CC3300"/>
                </a:solidFill>
                <a:ea typeface="黑体" panose="02010609060101010101" pitchFamily="49" charset="-122"/>
              </a:rPr>
              <a:t>A</a:t>
            </a:r>
            <a:r>
              <a:rPr lang="zh-CN" altLang="en-US" sz="2800" b="1">
                <a:solidFill>
                  <a:srgbClr val="CC3300"/>
                </a:solidFill>
                <a:ea typeface="黑体" panose="02010609060101010101" pitchFamily="49" charset="-122"/>
              </a:rPr>
              <a:t>、</a:t>
            </a:r>
            <a:r>
              <a:rPr lang="en-US" altLang="zh-CN" sz="2800" b="1">
                <a:solidFill>
                  <a:srgbClr val="CC3300"/>
                </a:solidFill>
                <a:ea typeface="黑体" panose="02010609060101010101" pitchFamily="49" charset="-122"/>
              </a:rPr>
              <a:t>B</a:t>
            </a:r>
            <a:r>
              <a:rPr lang="zh-CN" altLang="en-US" sz="2800" b="1">
                <a:solidFill>
                  <a:srgbClr val="CC3300"/>
                </a:solidFill>
                <a:ea typeface="黑体" panose="02010609060101010101" pitchFamily="49" charset="-122"/>
              </a:rPr>
              <a:t>，共享变量</a:t>
            </a:r>
            <a:r>
              <a:rPr lang="en-US" altLang="zh-CN" sz="2800" b="1">
                <a:solidFill>
                  <a:srgbClr val="CC3300"/>
                </a:solidFill>
                <a:ea typeface="黑体" panose="02010609060101010101" pitchFamily="49" charset="-122"/>
              </a:rPr>
              <a:t>N  </a:t>
            </a:r>
            <a:endParaRPr lang="en-US" altLang="zh-CN" sz="2800" b="1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grpSp>
        <p:nvGrpSpPr>
          <p:cNvPr id="6148" name="组合 6147"/>
          <p:cNvGrpSpPr/>
          <p:nvPr/>
        </p:nvGrpSpPr>
        <p:grpSpPr bwMode="auto">
          <a:xfrm>
            <a:off x="5580063" y="1557338"/>
            <a:ext cx="3165475" cy="1649412"/>
            <a:chOff x="0" y="0"/>
            <a:chExt cx="1994" cy="1039"/>
          </a:xfrm>
        </p:grpSpPr>
        <p:grpSp>
          <p:nvGrpSpPr>
            <p:cNvPr id="17492" name="组合 6148"/>
            <p:cNvGrpSpPr/>
            <p:nvPr/>
          </p:nvGrpSpPr>
          <p:grpSpPr bwMode="auto">
            <a:xfrm>
              <a:off x="0" y="317"/>
              <a:ext cx="1020" cy="320"/>
              <a:chOff x="0" y="0"/>
              <a:chExt cx="1020" cy="320"/>
            </a:xfrm>
          </p:grpSpPr>
          <p:grpSp>
            <p:nvGrpSpPr>
              <p:cNvPr id="17509" name="组合 6149"/>
              <p:cNvGrpSpPr/>
              <p:nvPr/>
            </p:nvGrpSpPr>
            <p:grpSpPr bwMode="auto">
              <a:xfrm>
                <a:off x="0" y="0"/>
                <a:ext cx="1020" cy="320"/>
                <a:chOff x="0" y="0"/>
                <a:chExt cx="3010" cy="929"/>
              </a:xfrm>
            </p:grpSpPr>
            <p:sp>
              <p:nvSpPr>
                <p:cNvPr id="17511" name="未知"/>
                <p:cNvSpPr>
                  <a:spLocks noChangeArrowheads="1"/>
                </p:cNvSpPr>
                <p:nvPr/>
              </p:nvSpPr>
              <p:spPr bwMode="auto">
                <a:xfrm>
                  <a:off x="1767" y="658"/>
                  <a:ext cx="1243" cy="271"/>
                </a:xfrm>
                <a:custGeom>
                  <a:avLst/>
                  <a:gdLst>
                    <a:gd name="T0" fmla="*/ 0 w 1105"/>
                    <a:gd name="T1" fmla="*/ 0 h 241"/>
                    <a:gd name="T2" fmla="*/ 1105 w 1105"/>
                    <a:gd name="T3" fmla="*/ 241 h 241"/>
                  </a:gdLst>
                  <a:ahLst/>
                  <a:cxnLst/>
                  <a:rect l="T0" t="T1" r="T2" b="T3"/>
                  <a:pathLst>
                    <a:path w="1105" h="241">
                      <a:moveTo>
                        <a:pt x="0" y="240"/>
                      </a:moveTo>
                      <a:lnTo>
                        <a:pt x="672" y="240"/>
                      </a:lnTo>
                      <a:lnTo>
                        <a:pt x="1104" y="0"/>
                      </a:lnTo>
                      <a:lnTo>
                        <a:pt x="432" y="0"/>
                      </a:lnTo>
                      <a:lnTo>
                        <a:pt x="0" y="240"/>
                      </a:lnTo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512" name="矩形 6151"/>
                <p:cNvSpPr>
                  <a:spLocks noChangeArrowheads="1"/>
                </p:cNvSpPr>
                <p:nvPr/>
              </p:nvSpPr>
              <p:spPr bwMode="auto">
                <a:xfrm>
                  <a:off x="4" y="112"/>
                  <a:ext cx="2496" cy="816"/>
                </a:xfrm>
                <a:prstGeom prst="rect">
                  <a:avLst/>
                </a:prstGeom>
                <a:gradFill rotWithShape="0">
                  <a:gsLst>
                    <a:gs pos="0">
                      <a:srgbClr val="021245"/>
                    </a:gs>
                    <a:gs pos="50000">
                      <a:srgbClr val="063DE8"/>
                    </a:gs>
                    <a:gs pos="100000">
                      <a:srgbClr val="021245"/>
                    </a:gs>
                  </a:gsLst>
                  <a:lin ang="2700000" scaled="1"/>
                </a:gradFill>
                <a:ln w="12700">
                  <a:solidFill>
                    <a:srgbClr val="99CC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513" name="未知"/>
                <p:cNvSpPr>
                  <a:spLocks noChangeArrowheads="1"/>
                </p:cNvSpPr>
                <p:nvPr/>
              </p:nvSpPr>
              <p:spPr bwMode="auto">
                <a:xfrm>
                  <a:off x="0" y="4"/>
                  <a:ext cx="2584" cy="108"/>
                </a:xfrm>
                <a:custGeom>
                  <a:avLst/>
                  <a:gdLst>
                    <a:gd name="T0" fmla="*/ 0 w 2584"/>
                    <a:gd name="T1" fmla="*/ 0 h 108"/>
                    <a:gd name="T2" fmla="*/ 2584 w 2584"/>
                    <a:gd name="T3" fmla="*/ 108 h 108"/>
                  </a:gdLst>
                  <a:ahLst/>
                  <a:cxnLst/>
                  <a:rect l="T0" t="T1" r="T2" b="T3"/>
                  <a:pathLst>
                    <a:path w="2584" h="108">
                      <a:moveTo>
                        <a:pt x="0" y="104"/>
                      </a:moveTo>
                      <a:lnTo>
                        <a:pt x="100" y="0"/>
                      </a:lnTo>
                      <a:lnTo>
                        <a:pt x="2584" y="0"/>
                      </a:lnTo>
                      <a:lnTo>
                        <a:pt x="2524" y="108"/>
                      </a:lnTo>
                      <a:lnTo>
                        <a:pt x="0" y="104"/>
                      </a:lnTo>
                    </a:path>
                  </a:pathLst>
                </a:custGeom>
                <a:solidFill>
                  <a:srgbClr val="618FFD"/>
                </a:solidFill>
                <a:ln w="12700" cap="rnd">
                  <a:solidFill>
                    <a:srgbClr val="99CC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514" name="未知"/>
                <p:cNvSpPr>
                  <a:spLocks noChangeArrowheads="1"/>
                </p:cNvSpPr>
                <p:nvPr/>
              </p:nvSpPr>
              <p:spPr bwMode="auto">
                <a:xfrm>
                  <a:off x="2500" y="0"/>
                  <a:ext cx="95" cy="928"/>
                </a:xfrm>
                <a:custGeom>
                  <a:avLst/>
                  <a:gdLst>
                    <a:gd name="T0" fmla="*/ 0 w 95"/>
                    <a:gd name="T1" fmla="*/ 0 h 928"/>
                    <a:gd name="T2" fmla="*/ 95 w 95"/>
                    <a:gd name="T3" fmla="*/ 928 h 928"/>
                  </a:gdLst>
                  <a:ahLst/>
                  <a:cxnLst/>
                  <a:rect l="T0" t="T1" r="T2" b="T3"/>
                  <a:pathLst>
                    <a:path w="95" h="928">
                      <a:moveTo>
                        <a:pt x="12" y="928"/>
                      </a:moveTo>
                      <a:lnTo>
                        <a:pt x="95" y="772"/>
                      </a:lnTo>
                      <a:lnTo>
                        <a:pt x="95" y="0"/>
                      </a:lnTo>
                      <a:lnTo>
                        <a:pt x="0" y="112"/>
                      </a:lnTo>
                      <a:lnTo>
                        <a:pt x="0" y="916"/>
                      </a:lnTo>
                    </a:path>
                  </a:pathLst>
                </a:custGeom>
                <a:solidFill>
                  <a:srgbClr val="00279F"/>
                </a:solidFill>
                <a:ln w="12700" cap="rnd">
                  <a:solidFill>
                    <a:srgbClr val="99CC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17510" name="文本框 6154"/>
              <p:cNvSpPr txBox="1">
                <a:spLocks noChangeArrowheads="1"/>
              </p:cNvSpPr>
              <p:nvPr/>
            </p:nvSpPr>
            <p:spPr bwMode="auto">
              <a:xfrm>
                <a:off x="68" y="48"/>
                <a:ext cx="699" cy="2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>
                    <a:solidFill>
                      <a:schemeClr val="bg1"/>
                    </a:solidFill>
                  </a:rPr>
                  <a:t>N=N+1</a:t>
                </a:r>
                <a:endParaRPr lang="en-US" altLang="zh-CN" sz="2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493" name="组合 6155"/>
            <p:cNvGrpSpPr/>
            <p:nvPr/>
          </p:nvGrpSpPr>
          <p:grpSpPr bwMode="auto">
            <a:xfrm>
              <a:off x="998" y="317"/>
              <a:ext cx="996" cy="311"/>
              <a:chOff x="0" y="0"/>
              <a:chExt cx="996" cy="311"/>
            </a:xfrm>
          </p:grpSpPr>
          <p:grpSp>
            <p:nvGrpSpPr>
              <p:cNvPr id="17503" name="组合 6156"/>
              <p:cNvGrpSpPr/>
              <p:nvPr/>
            </p:nvGrpSpPr>
            <p:grpSpPr bwMode="auto">
              <a:xfrm>
                <a:off x="0" y="0"/>
                <a:ext cx="996" cy="311"/>
                <a:chOff x="0" y="0"/>
                <a:chExt cx="2981" cy="928"/>
              </a:xfrm>
            </p:grpSpPr>
            <p:sp>
              <p:nvSpPr>
                <p:cNvPr id="17505" name="未知"/>
                <p:cNvSpPr>
                  <a:spLocks noChangeArrowheads="1"/>
                </p:cNvSpPr>
                <p:nvPr/>
              </p:nvSpPr>
              <p:spPr bwMode="auto">
                <a:xfrm>
                  <a:off x="1738" y="657"/>
                  <a:ext cx="1243" cy="271"/>
                </a:xfrm>
                <a:custGeom>
                  <a:avLst/>
                  <a:gdLst>
                    <a:gd name="T0" fmla="*/ 0 w 1105"/>
                    <a:gd name="T1" fmla="*/ 0 h 241"/>
                    <a:gd name="T2" fmla="*/ 1105 w 1105"/>
                    <a:gd name="T3" fmla="*/ 241 h 241"/>
                  </a:gdLst>
                  <a:ahLst/>
                  <a:cxnLst/>
                  <a:rect l="T0" t="T1" r="T2" b="T3"/>
                  <a:pathLst>
                    <a:path w="1105" h="241">
                      <a:moveTo>
                        <a:pt x="0" y="240"/>
                      </a:moveTo>
                      <a:lnTo>
                        <a:pt x="672" y="240"/>
                      </a:lnTo>
                      <a:lnTo>
                        <a:pt x="1104" y="0"/>
                      </a:lnTo>
                      <a:lnTo>
                        <a:pt x="432" y="0"/>
                      </a:lnTo>
                      <a:lnTo>
                        <a:pt x="0" y="240"/>
                      </a:lnTo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506" name="矩形 6158"/>
                <p:cNvSpPr>
                  <a:spLocks noChangeArrowheads="1"/>
                </p:cNvSpPr>
                <p:nvPr/>
              </p:nvSpPr>
              <p:spPr bwMode="auto">
                <a:xfrm>
                  <a:off x="4" y="112"/>
                  <a:ext cx="2496" cy="816"/>
                </a:xfrm>
                <a:prstGeom prst="rect">
                  <a:avLst/>
                </a:prstGeom>
                <a:gradFill rotWithShape="0">
                  <a:gsLst>
                    <a:gs pos="0">
                      <a:srgbClr val="250044"/>
                    </a:gs>
                    <a:gs pos="50000">
                      <a:srgbClr val="7B00E4"/>
                    </a:gs>
                    <a:gs pos="100000">
                      <a:srgbClr val="250044"/>
                    </a:gs>
                  </a:gsLst>
                  <a:lin ang="2700000" scaled="1"/>
                </a:gradFill>
                <a:ln w="12700">
                  <a:solidFill>
                    <a:srgbClr val="CC99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507" name="未知"/>
                <p:cNvSpPr>
                  <a:spLocks noChangeArrowheads="1"/>
                </p:cNvSpPr>
                <p:nvPr/>
              </p:nvSpPr>
              <p:spPr bwMode="auto">
                <a:xfrm>
                  <a:off x="0" y="4"/>
                  <a:ext cx="2584" cy="108"/>
                </a:xfrm>
                <a:custGeom>
                  <a:avLst/>
                  <a:gdLst>
                    <a:gd name="T0" fmla="*/ 0 w 2584"/>
                    <a:gd name="T1" fmla="*/ 0 h 108"/>
                    <a:gd name="T2" fmla="*/ 2584 w 2584"/>
                    <a:gd name="T3" fmla="*/ 108 h 108"/>
                  </a:gdLst>
                  <a:ahLst/>
                  <a:cxnLst/>
                  <a:rect l="T0" t="T1" r="T2" b="T3"/>
                  <a:pathLst>
                    <a:path w="2584" h="108">
                      <a:moveTo>
                        <a:pt x="0" y="104"/>
                      </a:moveTo>
                      <a:lnTo>
                        <a:pt x="100" y="0"/>
                      </a:lnTo>
                      <a:lnTo>
                        <a:pt x="2584" y="0"/>
                      </a:lnTo>
                      <a:lnTo>
                        <a:pt x="2524" y="108"/>
                      </a:lnTo>
                      <a:lnTo>
                        <a:pt x="0" y="104"/>
                      </a:lnTo>
                    </a:path>
                  </a:pathLst>
                </a:custGeom>
                <a:solidFill>
                  <a:srgbClr val="B760F9"/>
                </a:solidFill>
                <a:ln w="12700" cap="rnd">
                  <a:solidFill>
                    <a:srgbClr val="CC99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508" name="未知"/>
                <p:cNvSpPr>
                  <a:spLocks noChangeArrowheads="1"/>
                </p:cNvSpPr>
                <p:nvPr/>
              </p:nvSpPr>
              <p:spPr bwMode="auto">
                <a:xfrm>
                  <a:off x="2500" y="0"/>
                  <a:ext cx="95" cy="928"/>
                </a:xfrm>
                <a:custGeom>
                  <a:avLst/>
                  <a:gdLst>
                    <a:gd name="T0" fmla="*/ 0 w 95"/>
                    <a:gd name="T1" fmla="*/ 0 h 928"/>
                    <a:gd name="T2" fmla="*/ 95 w 95"/>
                    <a:gd name="T3" fmla="*/ 928 h 928"/>
                  </a:gdLst>
                  <a:ahLst/>
                  <a:cxnLst/>
                  <a:rect l="T0" t="T1" r="T2" b="T3"/>
                  <a:pathLst>
                    <a:path w="95" h="928">
                      <a:moveTo>
                        <a:pt x="12" y="928"/>
                      </a:moveTo>
                      <a:lnTo>
                        <a:pt x="95" y="772"/>
                      </a:lnTo>
                      <a:lnTo>
                        <a:pt x="95" y="0"/>
                      </a:lnTo>
                      <a:lnTo>
                        <a:pt x="0" y="112"/>
                      </a:lnTo>
                      <a:lnTo>
                        <a:pt x="0" y="916"/>
                      </a:lnTo>
                    </a:path>
                  </a:pathLst>
                </a:custGeom>
                <a:solidFill>
                  <a:srgbClr val="500093"/>
                </a:solidFill>
                <a:ln w="12700" cap="rnd">
                  <a:solidFill>
                    <a:srgbClr val="CC99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17504" name="文本框 6161"/>
              <p:cNvSpPr txBox="1">
                <a:spLocks noChangeArrowheads="1"/>
              </p:cNvSpPr>
              <p:nvPr/>
            </p:nvSpPr>
            <p:spPr bwMode="auto">
              <a:xfrm>
                <a:off x="58" y="45"/>
                <a:ext cx="726" cy="2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>
                    <a:solidFill>
                      <a:schemeClr val="bg1"/>
                    </a:solidFill>
                  </a:rPr>
                  <a:t>Print(N)</a:t>
                </a:r>
                <a:endParaRPr lang="en-US" altLang="zh-CN" sz="2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494" name="组合 6162"/>
            <p:cNvGrpSpPr/>
            <p:nvPr/>
          </p:nvGrpSpPr>
          <p:grpSpPr bwMode="auto">
            <a:xfrm>
              <a:off x="990" y="728"/>
              <a:ext cx="996" cy="311"/>
              <a:chOff x="0" y="0"/>
              <a:chExt cx="996" cy="311"/>
            </a:xfrm>
          </p:grpSpPr>
          <p:grpSp>
            <p:nvGrpSpPr>
              <p:cNvPr id="17497" name="组合 6163"/>
              <p:cNvGrpSpPr/>
              <p:nvPr/>
            </p:nvGrpSpPr>
            <p:grpSpPr bwMode="auto">
              <a:xfrm>
                <a:off x="0" y="0"/>
                <a:ext cx="996" cy="311"/>
                <a:chOff x="0" y="0"/>
                <a:chExt cx="2975" cy="928"/>
              </a:xfrm>
            </p:grpSpPr>
            <p:sp>
              <p:nvSpPr>
                <p:cNvPr id="17499" name="未知"/>
                <p:cNvSpPr>
                  <a:spLocks noChangeArrowheads="1"/>
                </p:cNvSpPr>
                <p:nvPr/>
              </p:nvSpPr>
              <p:spPr bwMode="auto">
                <a:xfrm>
                  <a:off x="1732" y="657"/>
                  <a:ext cx="1243" cy="271"/>
                </a:xfrm>
                <a:custGeom>
                  <a:avLst/>
                  <a:gdLst>
                    <a:gd name="T0" fmla="*/ 0 w 1105"/>
                    <a:gd name="T1" fmla="*/ 0 h 241"/>
                    <a:gd name="T2" fmla="*/ 1105 w 1105"/>
                    <a:gd name="T3" fmla="*/ 241 h 241"/>
                  </a:gdLst>
                  <a:ahLst/>
                  <a:cxnLst/>
                  <a:rect l="T0" t="T1" r="T2" b="T3"/>
                  <a:pathLst>
                    <a:path w="1105" h="241">
                      <a:moveTo>
                        <a:pt x="0" y="240"/>
                      </a:moveTo>
                      <a:lnTo>
                        <a:pt x="672" y="240"/>
                      </a:lnTo>
                      <a:lnTo>
                        <a:pt x="1104" y="0"/>
                      </a:lnTo>
                      <a:lnTo>
                        <a:pt x="432" y="0"/>
                      </a:lnTo>
                      <a:lnTo>
                        <a:pt x="0" y="240"/>
                      </a:lnTo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500" name="矩形 6165"/>
                <p:cNvSpPr>
                  <a:spLocks noChangeArrowheads="1"/>
                </p:cNvSpPr>
                <p:nvPr/>
              </p:nvSpPr>
              <p:spPr bwMode="auto">
                <a:xfrm>
                  <a:off x="4" y="112"/>
                  <a:ext cx="2496" cy="816"/>
                </a:xfrm>
                <a:prstGeom prst="rect">
                  <a:avLst/>
                </a:prstGeom>
                <a:gradFill rotWithShape="0">
                  <a:gsLst>
                    <a:gs pos="0">
                      <a:srgbClr val="062915"/>
                    </a:gs>
                    <a:gs pos="50000">
                      <a:srgbClr val="158A47"/>
                    </a:gs>
                    <a:gs pos="100000">
                      <a:srgbClr val="062915"/>
                    </a:gs>
                  </a:gsLst>
                  <a:lin ang="2700000" scaled="1"/>
                </a:gradFill>
                <a:ln w="12700">
                  <a:solidFill>
                    <a:srgbClr val="00FF99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501" name="未知"/>
                <p:cNvSpPr>
                  <a:spLocks noChangeArrowheads="1"/>
                </p:cNvSpPr>
                <p:nvPr/>
              </p:nvSpPr>
              <p:spPr bwMode="auto">
                <a:xfrm>
                  <a:off x="0" y="4"/>
                  <a:ext cx="2584" cy="108"/>
                </a:xfrm>
                <a:custGeom>
                  <a:avLst/>
                  <a:gdLst>
                    <a:gd name="T0" fmla="*/ 0 w 2584"/>
                    <a:gd name="T1" fmla="*/ 0 h 108"/>
                    <a:gd name="T2" fmla="*/ 2584 w 2584"/>
                    <a:gd name="T3" fmla="*/ 108 h 108"/>
                  </a:gdLst>
                  <a:ahLst/>
                  <a:cxnLst/>
                  <a:rect l="T0" t="T1" r="T2" b="T3"/>
                  <a:pathLst>
                    <a:path w="2584" h="108">
                      <a:moveTo>
                        <a:pt x="0" y="104"/>
                      </a:moveTo>
                      <a:lnTo>
                        <a:pt x="100" y="0"/>
                      </a:lnTo>
                      <a:lnTo>
                        <a:pt x="2584" y="0"/>
                      </a:lnTo>
                      <a:lnTo>
                        <a:pt x="2524" y="108"/>
                      </a:lnTo>
                      <a:lnTo>
                        <a:pt x="0" y="104"/>
                      </a:lnTo>
                    </a:path>
                  </a:pathLst>
                </a:custGeom>
                <a:solidFill>
                  <a:srgbClr val="1BB15B"/>
                </a:solidFill>
                <a:ln w="12700" cap="rnd">
                  <a:solidFill>
                    <a:srgbClr val="00FF99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502" name="未知"/>
                <p:cNvSpPr>
                  <a:spLocks noChangeArrowheads="1"/>
                </p:cNvSpPr>
                <p:nvPr/>
              </p:nvSpPr>
              <p:spPr bwMode="auto">
                <a:xfrm>
                  <a:off x="2500" y="0"/>
                  <a:ext cx="95" cy="928"/>
                </a:xfrm>
                <a:custGeom>
                  <a:avLst/>
                  <a:gdLst>
                    <a:gd name="T0" fmla="*/ 0 w 95"/>
                    <a:gd name="T1" fmla="*/ 0 h 928"/>
                    <a:gd name="T2" fmla="*/ 95 w 95"/>
                    <a:gd name="T3" fmla="*/ 928 h 928"/>
                  </a:gdLst>
                  <a:ahLst/>
                  <a:cxnLst/>
                  <a:rect l="T0" t="T1" r="T2" b="T3"/>
                  <a:pathLst>
                    <a:path w="95" h="928">
                      <a:moveTo>
                        <a:pt x="12" y="928"/>
                      </a:moveTo>
                      <a:lnTo>
                        <a:pt x="95" y="772"/>
                      </a:lnTo>
                      <a:lnTo>
                        <a:pt x="95" y="0"/>
                      </a:lnTo>
                      <a:lnTo>
                        <a:pt x="0" y="112"/>
                      </a:lnTo>
                      <a:lnTo>
                        <a:pt x="0" y="916"/>
                      </a:lnTo>
                    </a:path>
                  </a:pathLst>
                </a:custGeom>
                <a:solidFill>
                  <a:srgbClr val="0F6333"/>
                </a:solidFill>
                <a:ln w="12700" cap="rnd">
                  <a:solidFill>
                    <a:srgbClr val="00FF99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17498" name="文本框 6168"/>
              <p:cNvSpPr txBox="1">
                <a:spLocks noChangeArrowheads="1"/>
              </p:cNvSpPr>
              <p:nvPr/>
            </p:nvSpPr>
            <p:spPr bwMode="auto">
              <a:xfrm>
                <a:off x="181" y="45"/>
                <a:ext cx="454" cy="2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>
                    <a:solidFill>
                      <a:schemeClr val="bg1"/>
                    </a:solidFill>
                  </a:rPr>
                  <a:t>N=0</a:t>
                </a:r>
                <a:endParaRPr lang="en-US" altLang="zh-CN" sz="20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495" name="文本框 6169"/>
            <p:cNvSpPr txBox="1">
              <a:spLocks noChangeArrowheads="1"/>
            </p:cNvSpPr>
            <p:nvPr/>
          </p:nvSpPr>
          <p:spPr bwMode="auto">
            <a:xfrm>
              <a:off x="45" y="0"/>
              <a:ext cx="907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800" b="1">
                  <a:solidFill>
                    <a:srgbClr val="CC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程序</a:t>
              </a:r>
              <a:r>
                <a:rPr lang="en-US" altLang="zh-CN" sz="2800" b="1">
                  <a:solidFill>
                    <a:srgbClr val="CC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A</a:t>
              </a:r>
              <a:endParaRPr lang="en-US" altLang="zh-CN" sz="2800" b="1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496" name="文本框 6170"/>
            <p:cNvSpPr txBox="1">
              <a:spLocks noChangeArrowheads="1"/>
            </p:cNvSpPr>
            <p:nvPr/>
          </p:nvSpPr>
          <p:spPr bwMode="auto">
            <a:xfrm>
              <a:off x="998" y="0"/>
              <a:ext cx="907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800" b="1">
                  <a:solidFill>
                    <a:srgbClr val="CC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程序</a:t>
              </a:r>
              <a:r>
                <a:rPr lang="en-US" altLang="zh-CN" sz="2800" b="1">
                  <a:solidFill>
                    <a:srgbClr val="CC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B</a:t>
              </a:r>
              <a:endParaRPr lang="en-US" altLang="zh-CN" sz="2800" b="1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172" name="组合 6171"/>
          <p:cNvGrpSpPr/>
          <p:nvPr/>
        </p:nvGrpSpPr>
        <p:grpSpPr bwMode="auto">
          <a:xfrm>
            <a:off x="1187450" y="3573463"/>
            <a:ext cx="1619250" cy="2005012"/>
            <a:chOff x="0" y="0"/>
            <a:chExt cx="1020" cy="1263"/>
          </a:xfrm>
        </p:grpSpPr>
        <p:grpSp>
          <p:nvGrpSpPr>
            <p:cNvPr id="17471" name="组合 6172"/>
            <p:cNvGrpSpPr/>
            <p:nvPr/>
          </p:nvGrpSpPr>
          <p:grpSpPr bwMode="auto">
            <a:xfrm>
              <a:off x="0" y="0"/>
              <a:ext cx="1020" cy="320"/>
              <a:chOff x="0" y="0"/>
              <a:chExt cx="1020" cy="320"/>
            </a:xfrm>
          </p:grpSpPr>
          <p:grpSp>
            <p:nvGrpSpPr>
              <p:cNvPr id="17486" name="组合 6173"/>
              <p:cNvGrpSpPr/>
              <p:nvPr/>
            </p:nvGrpSpPr>
            <p:grpSpPr bwMode="auto">
              <a:xfrm>
                <a:off x="0" y="0"/>
                <a:ext cx="1020" cy="320"/>
                <a:chOff x="0" y="0"/>
                <a:chExt cx="3010" cy="929"/>
              </a:xfrm>
            </p:grpSpPr>
            <p:sp>
              <p:nvSpPr>
                <p:cNvPr id="17488" name="未知"/>
                <p:cNvSpPr>
                  <a:spLocks noChangeArrowheads="1"/>
                </p:cNvSpPr>
                <p:nvPr/>
              </p:nvSpPr>
              <p:spPr bwMode="auto">
                <a:xfrm>
                  <a:off x="1767" y="658"/>
                  <a:ext cx="1243" cy="271"/>
                </a:xfrm>
                <a:custGeom>
                  <a:avLst/>
                  <a:gdLst>
                    <a:gd name="T0" fmla="*/ 0 w 1105"/>
                    <a:gd name="T1" fmla="*/ 0 h 241"/>
                    <a:gd name="T2" fmla="*/ 1105 w 1105"/>
                    <a:gd name="T3" fmla="*/ 241 h 241"/>
                  </a:gdLst>
                  <a:ahLst/>
                  <a:cxnLst/>
                  <a:rect l="T0" t="T1" r="T2" b="T3"/>
                  <a:pathLst>
                    <a:path w="1105" h="241">
                      <a:moveTo>
                        <a:pt x="0" y="240"/>
                      </a:moveTo>
                      <a:lnTo>
                        <a:pt x="672" y="240"/>
                      </a:lnTo>
                      <a:lnTo>
                        <a:pt x="1104" y="0"/>
                      </a:lnTo>
                      <a:lnTo>
                        <a:pt x="432" y="0"/>
                      </a:lnTo>
                      <a:lnTo>
                        <a:pt x="0" y="240"/>
                      </a:lnTo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89" name="矩形 6175"/>
                <p:cNvSpPr>
                  <a:spLocks noChangeArrowheads="1"/>
                </p:cNvSpPr>
                <p:nvPr/>
              </p:nvSpPr>
              <p:spPr bwMode="auto">
                <a:xfrm>
                  <a:off x="4" y="112"/>
                  <a:ext cx="2496" cy="816"/>
                </a:xfrm>
                <a:prstGeom prst="rect">
                  <a:avLst/>
                </a:prstGeom>
                <a:gradFill rotWithShape="0">
                  <a:gsLst>
                    <a:gs pos="0">
                      <a:srgbClr val="021245"/>
                    </a:gs>
                    <a:gs pos="50000">
                      <a:srgbClr val="063DE8"/>
                    </a:gs>
                    <a:gs pos="100000">
                      <a:srgbClr val="021245"/>
                    </a:gs>
                  </a:gsLst>
                  <a:lin ang="2700000" scaled="1"/>
                </a:gradFill>
                <a:ln w="12700">
                  <a:solidFill>
                    <a:srgbClr val="99CC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90" name="未知"/>
                <p:cNvSpPr>
                  <a:spLocks noChangeArrowheads="1"/>
                </p:cNvSpPr>
                <p:nvPr/>
              </p:nvSpPr>
              <p:spPr bwMode="auto">
                <a:xfrm>
                  <a:off x="0" y="4"/>
                  <a:ext cx="2584" cy="108"/>
                </a:xfrm>
                <a:custGeom>
                  <a:avLst/>
                  <a:gdLst>
                    <a:gd name="T0" fmla="*/ 0 w 2584"/>
                    <a:gd name="T1" fmla="*/ 0 h 108"/>
                    <a:gd name="T2" fmla="*/ 2584 w 2584"/>
                    <a:gd name="T3" fmla="*/ 108 h 108"/>
                  </a:gdLst>
                  <a:ahLst/>
                  <a:cxnLst/>
                  <a:rect l="T0" t="T1" r="T2" b="T3"/>
                  <a:pathLst>
                    <a:path w="2584" h="108">
                      <a:moveTo>
                        <a:pt x="0" y="104"/>
                      </a:moveTo>
                      <a:lnTo>
                        <a:pt x="100" y="0"/>
                      </a:lnTo>
                      <a:lnTo>
                        <a:pt x="2584" y="0"/>
                      </a:lnTo>
                      <a:lnTo>
                        <a:pt x="2524" y="108"/>
                      </a:lnTo>
                      <a:lnTo>
                        <a:pt x="0" y="104"/>
                      </a:lnTo>
                    </a:path>
                  </a:pathLst>
                </a:custGeom>
                <a:solidFill>
                  <a:srgbClr val="618FFD"/>
                </a:solidFill>
                <a:ln w="12700" cap="rnd">
                  <a:solidFill>
                    <a:srgbClr val="99CC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91" name="未知"/>
                <p:cNvSpPr>
                  <a:spLocks noChangeArrowheads="1"/>
                </p:cNvSpPr>
                <p:nvPr/>
              </p:nvSpPr>
              <p:spPr bwMode="auto">
                <a:xfrm>
                  <a:off x="2500" y="0"/>
                  <a:ext cx="95" cy="928"/>
                </a:xfrm>
                <a:custGeom>
                  <a:avLst/>
                  <a:gdLst>
                    <a:gd name="T0" fmla="*/ 0 w 95"/>
                    <a:gd name="T1" fmla="*/ 0 h 928"/>
                    <a:gd name="T2" fmla="*/ 95 w 95"/>
                    <a:gd name="T3" fmla="*/ 928 h 928"/>
                  </a:gdLst>
                  <a:ahLst/>
                  <a:cxnLst/>
                  <a:rect l="T0" t="T1" r="T2" b="T3"/>
                  <a:pathLst>
                    <a:path w="95" h="928">
                      <a:moveTo>
                        <a:pt x="12" y="928"/>
                      </a:moveTo>
                      <a:lnTo>
                        <a:pt x="95" y="772"/>
                      </a:lnTo>
                      <a:lnTo>
                        <a:pt x="95" y="0"/>
                      </a:lnTo>
                      <a:lnTo>
                        <a:pt x="0" y="112"/>
                      </a:lnTo>
                      <a:lnTo>
                        <a:pt x="0" y="916"/>
                      </a:lnTo>
                    </a:path>
                  </a:pathLst>
                </a:custGeom>
                <a:solidFill>
                  <a:srgbClr val="00279F"/>
                </a:solidFill>
                <a:ln w="12700" cap="rnd">
                  <a:solidFill>
                    <a:srgbClr val="99CC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17487" name="文本框 6178"/>
              <p:cNvSpPr txBox="1">
                <a:spLocks noChangeArrowheads="1"/>
              </p:cNvSpPr>
              <p:nvPr/>
            </p:nvSpPr>
            <p:spPr bwMode="auto">
              <a:xfrm>
                <a:off x="68" y="48"/>
                <a:ext cx="699" cy="2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>
                    <a:solidFill>
                      <a:schemeClr val="bg1"/>
                    </a:solidFill>
                  </a:rPr>
                  <a:t>N=N+1</a:t>
                </a:r>
                <a:endParaRPr lang="en-US" altLang="zh-CN" sz="2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472" name="组合 6179"/>
            <p:cNvGrpSpPr/>
            <p:nvPr/>
          </p:nvGrpSpPr>
          <p:grpSpPr bwMode="auto">
            <a:xfrm>
              <a:off x="12" y="499"/>
              <a:ext cx="996" cy="311"/>
              <a:chOff x="0" y="0"/>
              <a:chExt cx="996" cy="311"/>
            </a:xfrm>
          </p:grpSpPr>
          <p:grpSp>
            <p:nvGrpSpPr>
              <p:cNvPr id="17480" name="组合 6180"/>
              <p:cNvGrpSpPr/>
              <p:nvPr/>
            </p:nvGrpSpPr>
            <p:grpSpPr bwMode="auto">
              <a:xfrm>
                <a:off x="0" y="0"/>
                <a:ext cx="996" cy="311"/>
                <a:chOff x="0" y="0"/>
                <a:chExt cx="2981" cy="928"/>
              </a:xfrm>
            </p:grpSpPr>
            <p:sp>
              <p:nvSpPr>
                <p:cNvPr id="17482" name="未知"/>
                <p:cNvSpPr>
                  <a:spLocks noChangeArrowheads="1"/>
                </p:cNvSpPr>
                <p:nvPr/>
              </p:nvSpPr>
              <p:spPr bwMode="auto">
                <a:xfrm>
                  <a:off x="1738" y="657"/>
                  <a:ext cx="1243" cy="271"/>
                </a:xfrm>
                <a:custGeom>
                  <a:avLst/>
                  <a:gdLst>
                    <a:gd name="T0" fmla="*/ 0 w 1105"/>
                    <a:gd name="T1" fmla="*/ 0 h 241"/>
                    <a:gd name="T2" fmla="*/ 1105 w 1105"/>
                    <a:gd name="T3" fmla="*/ 241 h 241"/>
                  </a:gdLst>
                  <a:ahLst/>
                  <a:cxnLst/>
                  <a:rect l="T0" t="T1" r="T2" b="T3"/>
                  <a:pathLst>
                    <a:path w="1105" h="241">
                      <a:moveTo>
                        <a:pt x="0" y="240"/>
                      </a:moveTo>
                      <a:lnTo>
                        <a:pt x="672" y="240"/>
                      </a:lnTo>
                      <a:lnTo>
                        <a:pt x="1104" y="0"/>
                      </a:lnTo>
                      <a:lnTo>
                        <a:pt x="432" y="0"/>
                      </a:lnTo>
                      <a:lnTo>
                        <a:pt x="0" y="240"/>
                      </a:lnTo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83" name="矩形 6182"/>
                <p:cNvSpPr>
                  <a:spLocks noChangeArrowheads="1"/>
                </p:cNvSpPr>
                <p:nvPr/>
              </p:nvSpPr>
              <p:spPr bwMode="auto">
                <a:xfrm>
                  <a:off x="4" y="112"/>
                  <a:ext cx="2496" cy="816"/>
                </a:xfrm>
                <a:prstGeom prst="rect">
                  <a:avLst/>
                </a:prstGeom>
                <a:gradFill rotWithShape="0">
                  <a:gsLst>
                    <a:gs pos="0">
                      <a:srgbClr val="250044"/>
                    </a:gs>
                    <a:gs pos="50000">
                      <a:srgbClr val="7B00E4"/>
                    </a:gs>
                    <a:gs pos="100000">
                      <a:srgbClr val="250044"/>
                    </a:gs>
                  </a:gsLst>
                  <a:lin ang="2700000" scaled="1"/>
                </a:gradFill>
                <a:ln w="12700">
                  <a:solidFill>
                    <a:srgbClr val="CC99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84" name="未知"/>
                <p:cNvSpPr>
                  <a:spLocks noChangeArrowheads="1"/>
                </p:cNvSpPr>
                <p:nvPr/>
              </p:nvSpPr>
              <p:spPr bwMode="auto">
                <a:xfrm>
                  <a:off x="0" y="4"/>
                  <a:ext cx="2584" cy="108"/>
                </a:xfrm>
                <a:custGeom>
                  <a:avLst/>
                  <a:gdLst>
                    <a:gd name="T0" fmla="*/ 0 w 2584"/>
                    <a:gd name="T1" fmla="*/ 0 h 108"/>
                    <a:gd name="T2" fmla="*/ 2584 w 2584"/>
                    <a:gd name="T3" fmla="*/ 108 h 108"/>
                  </a:gdLst>
                  <a:ahLst/>
                  <a:cxnLst/>
                  <a:rect l="T0" t="T1" r="T2" b="T3"/>
                  <a:pathLst>
                    <a:path w="2584" h="108">
                      <a:moveTo>
                        <a:pt x="0" y="104"/>
                      </a:moveTo>
                      <a:lnTo>
                        <a:pt x="100" y="0"/>
                      </a:lnTo>
                      <a:lnTo>
                        <a:pt x="2584" y="0"/>
                      </a:lnTo>
                      <a:lnTo>
                        <a:pt x="2524" y="108"/>
                      </a:lnTo>
                      <a:lnTo>
                        <a:pt x="0" y="104"/>
                      </a:lnTo>
                    </a:path>
                  </a:pathLst>
                </a:custGeom>
                <a:solidFill>
                  <a:srgbClr val="B760F9"/>
                </a:solidFill>
                <a:ln w="12700" cap="rnd">
                  <a:solidFill>
                    <a:srgbClr val="CC99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85" name="未知"/>
                <p:cNvSpPr>
                  <a:spLocks noChangeArrowheads="1"/>
                </p:cNvSpPr>
                <p:nvPr/>
              </p:nvSpPr>
              <p:spPr bwMode="auto">
                <a:xfrm>
                  <a:off x="2500" y="0"/>
                  <a:ext cx="95" cy="928"/>
                </a:xfrm>
                <a:custGeom>
                  <a:avLst/>
                  <a:gdLst>
                    <a:gd name="T0" fmla="*/ 0 w 95"/>
                    <a:gd name="T1" fmla="*/ 0 h 928"/>
                    <a:gd name="T2" fmla="*/ 95 w 95"/>
                    <a:gd name="T3" fmla="*/ 928 h 928"/>
                  </a:gdLst>
                  <a:ahLst/>
                  <a:cxnLst/>
                  <a:rect l="T0" t="T1" r="T2" b="T3"/>
                  <a:pathLst>
                    <a:path w="95" h="928">
                      <a:moveTo>
                        <a:pt x="12" y="928"/>
                      </a:moveTo>
                      <a:lnTo>
                        <a:pt x="95" y="772"/>
                      </a:lnTo>
                      <a:lnTo>
                        <a:pt x="95" y="0"/>
                      </a:lnTo>
                      <a:lnTo>
                        <a:pt x="0" y="112"/>
                      </a:lnTo>
                      <a:lnTo>
                        <a:pt x="0" y="916"/>
                      </a:lnTo>
                    </a:path>
                  </a:pathLst>
                </a:custGeom>
                <a:solidFill>
                  <a:srgbClr val="500093"/>
                </a:solidFill>
                <a:ln w="12700" cap="rnd">
                  <a:solidFill>
                    <a:srgbClr val="CC99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17481" name="文本框 6185"/>
              <p:cNvSpPr txBox="1">
                <a:spLocks noChangeArrowheads="1"/>
              </p:cNvSpPr>
              <p:nvPr/>
            </p:nvSpPr>
            <p:spPr bwMode="auto">
              <a:xfrm>
                <a:off x="58" y="45"/>
                <a:ext cx="726" cy="2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>
                    <a:solidFill>
                      <a:schemeClr val="bg1"/>
                    </a:solidFill>
                  </a:rPr>
                  <a:t>Print(N)</a:t>
                </a:r>
                <a:endParaRPr lang="en-US" altLang="zh-CN" sz="2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473" name="组合 6186"/>
            <p:cNvGrpSpPr/>
            <p:nvPr/>
          </p:nvGrpSpPr>
          <p:grpSpPr bwMode="auto">
            <a:xfrm>
              <a:off x="12" y="952"/>
              <a:ext cx="996" cy="311"/>
              <a:chOff x="0" y="0"/>
              <a:chExt cx="996" cy="311"/>
            </a:xfrm>
          </p:grpSpPr>
          <p:grpSp>
            <p:nvGrpSpPr>
              <p:cNvPr id="17474" name="组合 6187"/>
              <p:cNvGrpSpPr/>
              <p:nvPr/>
            </p:nvGrpSpPr>
            <p:grpSpPr bwMode="auto">
              <a:xfrm>
                <a:off x="0" y="0"/>
                <a:ext cx="996" cy="311"/>
                <a:chOff x="0" y="0"/>
                <a:chExt cx="2975" cy="928"/>
              </a:xfrm>
            </p:grpSpPr>
            <p:sp>
              <p:nvSpPr>
                <p:cNvPr id="17476" name="未知"/>
                <p:cNvSpPr>
                  <a:spLocks noChangeArrowheads="1"/>
                </p:cNvSpPr>
                <p:nvPr/>
              </p:nvSpPr>
              <p:spPr bwMode="auto">
                <a:xfrm>
                  <a:off x="1732" y="657"/>
                  <a:ext cx="1243" cy="271"/>
                </a:xfrm>
                <a:custGeom>
                  <a:avLst/>
                  <a:gdLst>
                    <a:gd name="T0" fmla="*/ 0 w 1105"/>
                    <a:gd name="T1" fmla="*/ 0 h 241"/>
                    <a:gd name="T2" fmla="*/ 1105 w 1105"/>
                    <a:gd name="T3" fmla="*/ 241 h 241"/>
                  </a:gdLst>
                  <a:ahLst/>
                  <a:cxnLst/>
                  <a:rect l="T0" t="T1" r="T2" b="T3"/>
                  <a:pathLst>
                    <a:path w="1105" h="241">
                      <a:moveTo>
                        <a:pt x="0" y="240"/>
                      </a:moveTo>
                      <a:lnTo>
                        <a:pt x="672" y="240"/>
                      </a:lnTo>
                      <a:lnTo>
                        <a:pt x="1104" y="0"/>
                      </a:lnTo>
                      <a:lnTo>
                        <a:pt x="432" y="0"/>
                      </a:lnTo>
                      <a:lnTo>
                        <a:pt x="0" y="240"/>
                      </a:lnTo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77" name="矩形 6189"/>
                <p:cNvSpPr>
                  <a:spLocks noChangeArrowheads="1"/>
                </p:cNvSpPr>
                <p:nvPr/>
              </p:nvSpPr>
              <p:spPr bwMode="auto">
                <a:xfrm>
                  <a:off x="4" y="112"/>
                  <a:ext cx="2496" cy="816"/>
                </a:xfrm>
                <a:prstGeom prst="rect">
                  <a:avLst/>
                </a:prstGeom>
                <a:gradFill rotWithShape="0">
                  <a:gsLst>
                    <a:gs pos="0">
                      <a:srgbClr val="062915"/>
                    </a:gs>
                    <a:gs pos="50000">
                      <a:srgbClr val="158A47"/>
                    </a:gs>
                    <a:gs pos="100000">
                      <a:srgbClr val="062915"/>
                    </a:gs>
                  </a:gsLst>
                  <a:lin ang="2700000" scaled="1"/>
                </a:gradFill>
                <a:ln w="12700">
                  <a:solidFill>
                    <a:srgbClr val="00FF99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78" name="未知"/>
                <p:cNvSpPr>
                  <a:spLocks noChangeArrowheads="1"/>
                </p:cNvSpPr>
                <p:nvPr/>
              </p:nvSpPr>
              <p:spPr bwMode="auto">
                <a:xfrm>
                  <a:off x="0" y="4"/>
                  <a:ext cx="2584" cy="108"/>
                </a:xfrm>
                <a:custGeom>
                  <a:avLst/>
                  <a:gdLst>
                    <a:gd name="T0" fmla="*/ 0 w 2584"/>
                    <a:gd name="T1" fmla="*/ 0 h 108"/>
                    <a:gd name="T2" fmla="*/ 2584 w 2584"/>
                    <a:gd name="T3" fmla="*/ 108 h 108"/>
                  </a:gdLst>
                  <a:ahLst/>
                  <a:cxnLst/>
                  <a:rect l="T0" t="T1" r="T2" b="T3"/>
                  <a:pathLst>
                    <a:path w="2584" h="108">
                      <a:moveTo>
                        <a:pt x="0" y="104"/>
                      </a:moveTo>
                      <a:lnTo>
                        <a:pt x="100" y="0"/>
                      </a:lnTo>
                      <a:lnTo>
                        <a:pt x="2584" y="0"/>
                      </a:lnTo>
                      <a:lnTo>
                        <a:pt x="2524" y="108"/>
                      </a:lnTo>
                      <a:lnTo>
                        <a:pt x="0" y="104"/>
                      </a:lnTo>
                    </a:path>
                  </a:pathLst>
                </a:custGeom>
                <a:solidFill>
                  <a:srgbClr val="1BB15B"/>
                </a:solidFill>
                <a:ln w="12700" cap="rnd">
                  <a:solidFill>
                    <a:srgbClr val="00FF99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79" name="未知"/>
                <p:cNvSpPr>
                  <a:spLocks noChangeArrowheads="1"/>
                </p:cNvSpPr>
                <p:nvPr/>
              </p:nvSpPr>
              <p:spPr bwMode="auto">
                <a:xfrm>
                  <a:off x="2500" y="0"/>
                  <a:ext cx="95" cy="928"/>
                </a:xfrm>
                <a:custGeom>
                  <a:avLst/>
                  <a:gdLst>
                    <a:gd name="T0" fmla="*/ 0 w 95"/>
                    <a:gd name="T1" fmla="*/ 0 h 928"/>
                    <a:gd name="T2" fmla="*/ 95 w 95"/>
                    <a:gd name="T3" fmla="*/ 928 h 928"/>
                  </a:gdLst>
                  <a:ahLst/>
                  <a:cxnLst/>
                  <a:rect l="T0" t="T1" r="T2" b="T3"/>
                  <a:pathLst>
                    <a:path w="95" h="928">
                      <a:moveTo>
                        <a:pt x="12" y="928"/>
                      </a:moveTo>
                      <a:lnTo>
                        <a:pt x="95" y="772"/>
                      </a:lnTo>
                      <a:lnTo>
                        <a:pt x="95" y="0"/>
                      </a:lnTo>
                      <a:lnTo>
                        <a:pt x="0" y="112"/>
                      </a:lnTo>
                      <a:lnTo>
                        <a:pt x="0" y="916"/>
                      </a:lnTo>
                    </a:path>
                  </a:pathLst>
                </a:custGeom>
                <a:solidFill>
                  <a:srgbClr val="0F6333"/>
                </a:solidFill>
                <a:ln w="12700" cap="rnd">
                  <a:solidFill>
                    <a:srgbClr val="00FF99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17475" name="文本框 6192"/>
              <p:cNvSpPr txBox="1">
                <a:spLocks noChangeArrowheads="1"/>
              </p:cNvSpPr>
              <p:nvPr/>
            </p:nvSpPr>
            <p:spPr bwMode="auto">
              <a:xfrm>
                <a:off x="181" y="45"/>
                <a:ext cx="454" cy="2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>
                    <a:solidFill>
                      <a:schemeClr val="bg1"/>
                    </a:solidFill>
                  </a:rPr>
                  <a:t>N=0</a:t>
                </a:r>
                <a:endParaRPr lang="en-US" altLang="zh-CN" sz="2000" b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194" name="组合 6193"/>
          <p:cNvGrpSpPr/>
          <p:nvPr/>
        </p:nvGrpSpPr>
        <p:grpSpPr bwMode="auto">
          <a:xfrm>
            <a:off x="3492500" y="3573463"/>
            <a:ext cx="1619250" cy="2005012"/>
            <a:chOff x="0" y="0"/>
            <a:chExt cx="1020" cy="1263"/>
          </a:xfrm>
        </p:grpSpPr>
        <p:grpSp>
          <p:nvGrpSpPr>
            <p:cNvPr id="17450" name="组合 6194"/>
            <p:cNvGrpSpPr/>
            <p:nvPr/>
          </p:nvGrpSpPr>
          <p:grpSpPr bwMode="auto">
            <a:xfrm>
              <a:off x="0" y="499"/>
              <a:ext cx="1020" cy="320"/>
              <a:chOff x="0" y="0"/>
              <a:chExt cx="1020" cy="320"/>
            </a:xfrm>
          </p:grpSpPr>
          <p:grpSp>
            <p:nvGrpSpPr>
              <p:cNvPr id="17465" name="组合 6195"/>
              <p:cNvGrpSpPr/>
              <p:nvPr/>
            </p:nvGrpSpPr>
            <p:grpSpPr bwMode="auto">
              <a:xfrm>
                <a:off x="0" y="0"/>
                <a:ext cx="1020" cy="320"/>
                <a:chOff x="0" y="0"/>
                <a:chExt cx="3010" cy="929"/>
              </a:xfrm>
            </p:grpSpPr>
            <p:sp>
              <p:nvSpPr>
                <p:cNvPr id="17467" name="未知"/>
                <p:cNvSpPr>
                  <a:spLocks noChangeArrowheads="1"/>
                </p:cNvSpPr>
                <p:nvPr/>
              </p:nvSpPr>
              <p:spPr bwMode="auto">
                <a:xfrm>
                  <a:off x="1767" y="658"/>
                  <a:ext cx="1243" cy="271"/>
                </a:xfrm>
                <a:custGeom>
                  <a:avLst/>
                  <a:gdLst>
                    <a:gd name="T0" fmla="*/ 0 w 1105"/>
                    <a:gd name="T1" fmla="*/ 0 h 241"/>
                    <a:gd name="T2" fmla="*/ 1105 w 1105"/>
                    <a:gd name="T3" fmla="*/ 241 h 241"/>
                  </a:gdLst>
                  <a:ahLst/>
                  <a:cxnLst/>
                  <a:rect l="T0" t="T1" r="T2" b="T3"/>
                  <a:pathLst>
                    <a:path w="1105" h="241">
                      <a:moveTo>
                        <a:pt x="0" y="240"/>
                      </a:moveTo>
                      <a:lnTo>
                        <a:pt x="672" y="240"/>
                      </a:lnTo>
                      <a:lnTo>
                        <a:pt x="1104" y="0"/>
                      </a:lnTo>
                      <a:lnTo>
                        <a:pt x="432" y="0"/>
                      </a:lnTo>
                      <a:lnTo>
                        <a:pt x="0" y="240"/>
                      </a:lnTo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68" name="矩形 6197"/>
                <p:cNvSpPr>
                  <a:spLocks noChangeArrowheads="1"/>
                </p:cNvSpPr>
                <p:nvPr/>
              </p:nvSpPr>
              <p:spPr bwMode="auto">
                <a:xfrm>
                  <a:off x="4" y="112"/>
                  <a:ext cx="2496" cy="816"/>
                </a:xfrm>
                <a:prstGeom prst="rect">
                  <a:avLst/>
                </a:prstGeom>
                <a:gradFill rotWithShape="0">
                  <a:gsLst>
                    <a:gs pos="0">
                      <a:srgbClr val="021245"/>
                    </a:gs>
                    <a:gs pos="50000">
                      <a:srgbClr val="063DE8"/>
                    </a:gs>
                    <a:gs pos="100000">
                      <a:srgbClr val="021245"/>
                    </a:gs>
                  </a:gsLst>
                  <a:lin ang="2700000" scaled="1"/>
                </a:gradFill>
                <a:ln w="12700">
                  <a:solidFill>
                    <a:srgbClr val="99CC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69" name="未知"/>
                <p:cNvSpPr>
                  <a:spLocks noChangeArrowheads="1"/>
                </p:cNvSpPr>
                <p:nvPr/>
              </p:nvSpPr>
              <p:spPr bwMode="auto">
                <a:xfrm>
                  <a:off x="0" y="4"/>
                  <a:ext cx="2584" cy="108"/>
                </a:xfrm>
                <a:custGeom>
                  <a:avLst/>
                  <a:gdLst>
                    <a:gd name="T0" fmla="*/ 0 w 2584"/>
                    <a:gd name="T1" fmla="*/ 0 h 108"/>
                    <a:gd name="T2" fmla="*/ 2584 w 2584"/>
                    <a:gd name="T3" fmla="*/ 108 h 108"/>
                  </a:gdLst>
                  <a:ahLst/>
                  <a:cxnLst/>
                  <a:rect l="T0" t="T1" r="T2" b="T3"/>
                  <a:pathLst>
                    <a:path w="2584" h="108">
                      <a:moveTo>
                        <a:pt x="0" y="104"/>
                      </a:moveTo>
                      <a:lnTo>
                        <a:pt x="100" y="0"/>
                      </a:lnTo>
                      <a:lnTo>
                        <a:pt x="2584" y="0"/>
                      </a:lnTo>
                      <a:lnTo>
                        <a:pt x="2524" y="108"/>
                      </a:lnTo>
                      <a:lnTo>
                        <a:pt x="0" y="104"/>
                      </a:lnTo>
                    </a:path>
                  </a:pathLst>
                </a:custGeom>
                <a:solidFill>
                  <a:srgbClr val="618FFD"/>
                </a:solidFill>
                <a:ln w="12700" cap="rnd">
                  <a:solidFill>
                    <a:srgbClr val="99CC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70" name="未知"/>
                <p:cNvSpPr>
                  <a:spLocks noChangeArrowheads="1"/>
                </p:cNvSpPr>
                <p:nvPr/>
              </p:nvSpPr>
              <p:spPr bwMode="auto">
                <a:xfrm>
                  <a:off x="2500" y="0"/>
                  <a:ext cx="95" cy="928"/>
                </a:xfrm>
                <a:custGeom>
                  <a:avLst/>
                  <a:gdLst>
                    <a:gd name="T0" fmla="*/ 0 w 95"/>
                    <a:gd name="T1" fmla="*/ 0 h 928"/>
                    <a:gd name="T2" fmla="*/ 95 w 95"/>
                    <a:gd name="T3" fmla="*/ 928 h 928"/>
                  </a:gdLst>
                  <a:ahLst/>
                  <a:cxnLst/>
                  <a:rect l="T0" t="T1" r="T2" b="T3"/>
                  <a:pathLst>
                    <a:path w="95" h="928">
                      <a:moveTo>
                        <a:pt x="12" y="928"/>
                      </a:moveTo>
                      <a:lnTo>
                        <a:pt x="95" y="772"/>
                      </a:lnTo>
                      <a:lnTo>
                        <a:pt x="95" y="0"/>
                      </a:lnTo>
                      <a:lnTo>
                        <a:pt x="0" y="112"/>
                      </a:lnTo>
                      <a:lnTo>
                        <a:pt x="0" y="916"/>
                      </a:lnTo>
                    </a:path>
                  </a:pathLst>
                </a:custGeom>
                <a:solidFill>
                  <a:srgbClr val="00279F"/>
                </a:solidFill>
                <a:ln w="12700" cap="rnd">
                  <a:solidFill>
                    <a:srgbClr val="99CC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17466" name="文本框 6200"/>
              <p:cNvSpPr txBox="1">
                <a:spLocks noChangeArrowheads="1"/>
              </p:cNvSpPr>
              <p:nvPr/>
            </p:nvSpPr>
            <p:spPr bwMode="auto">
              <a:xfrm>
                <a:off x="68" y="48"/>
                <a:ext cx="699" cy="2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>
                    <a:solidFill>
                      <a:schemeClr val="bg1"/>
                    </a:solidFill>
                  </a:rPr>
                  <a:t>N=N+1</a:t>
                </a:r>
                <a:endParaRPr lang="en-US" altLang="zh-CN" sz="2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451" name="组合 6201"/>
            <p:cNvGrpSpPr/>
            <p:nvPr/>
          </p:nvGrpSpPr>
          <p:grpSpPr bwMode="auto">
            <a:xfrm>
              <a:off x="12" y="0"/>
              <a:ext cx="996" cy="311"/>
              <a:chOff x="0" y="0"/>
              <a:chExt cx="996" cy="311"/>
            </a:xfrm>
          </p:grpSpPr>
          <p:grpSp>
            <p:nvGrpSpPr>
              <p:cNvPr id="17459" name="组合 6202"/>
              <p:cNvGrpSpPr/>
              <p:nvPr/>
            </p:nvGrpSpPr>
            <p:grpSpPr bwMode="auto">
              <a:xfrm>
                <a:off x="0" y="0"/>
                <a:ext cx="996" cy="311"/>
                <a:chOff x="0" y="0"/>
                <a:chExt cx="2981" cy="928"/>
              </a:xfrm>
            </p:grpSpPr>
            <p:sp>
              <p:nvSpPr>
                <p:cNvPr id="17461" name="未知"/>
                <p:cNvSpPr>
                  <a:spLocks noChangeArrowheads="1"/>
                </p:cNvSpPr>
                <p:nvPr/>
              </p:nvSpPr>
              <p:spPr bwMode="auto">
                <a:xfrm>
                  <a:off x="1738" y="657"/>
                  <a:ext cx="1243" cy="271"/>
                </a:xfrm>
                <a:custGeom>
                  <a:avLst/>
                  <a:gdLst>
                    <a:gd name="T0" fmla="*/ 0 w 1105"/>
                    <a:gd name="T1" fmla="*/ 0 h 241"/>
                    <a:gd name="T2" fmla="*/ 1105 w 1105"/>
                    <a:gd name="T3" fmla="*/ 241 h 241"/>
                  </a:gdLst>
                  <a:ahLst/>
                  <a:cxnLst/>
                  <a:rect l="T0" t="T1" r="T2" b="T3"/>
                  <a:pathLst>
                    <a:path w="1105" h="241">
                      <a:moveTo>
                        <a:pt x="0" y="240"/>
                      </a:moveTo>
                      <a:lnTo>
                        <a:pt x="672" y="240"/>
                      </a:lnTo>
                      <a:lnTo>
                        <a:pt x="1104" y="0"/>
                      </a:lnTo>
                      <a:lnTo>
                        <a:pt x="432" y="0"/>
                      </a:lnTo>
                      <a:lnTo>
                        <a:pt x="0" y="240"/>
                      </a:lnTo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62" name="矩形 6204"/>
                <p:cNvSpPr>
                  <a:spLocks noChangeArrowheads="1"/>
                </p:cNvSpPr>
                <p:nvPr/>
              </p:nvSpPr>
              <p:spPr bwMode="auto">
                <a:xfrm>
                  <a:off x="4" y="112"/>
                  <a:ext cx="2496" cy="816"/>
                </a:xfrm>
                <a:prstGeom prst="rect">
                  <a:avLst/>
                </a:prstGeom>
                <a:gradFill rotWithShape="0">
                  <a:gsLst>
                    <a:gs pos="0">
                      <a:srgbClr val="250044"/>
                    </a:gs>
                    <a:gs pos="50000">
                      <a:srgbClr val="7B00E4"/>
                    </a:gs>
                    <a:gs pos="100000">
                      <a:srgbClr val="250044"/>
                    </a:gs>
                  </a:gsLst>
                  <a:lin ang="2700000" scaled="1"/>
                </a:gradFill>
                <a:ln w="12700">
                  <a:solidFill>
                    <a:srgbClr val="CC99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63" name="未知"/>
                <p:cNvSpPr>
                  <a:spLocks noChangeArrowheads="1"/>
                </p:cNvSpPr>
                <p:nvPr/>
              </p:nvSpPr>
              <p:spPr bwMode="auto">
                <a:xfrm>
                  <a:off x="0" y="4"/>
                  <a:ext cx="2584" cy="108"/>
                </a:xfrm>
                <a:custGeom>
                  <a:avLst/>
                  <a:gdLst>
                    <a:gd name="T0" fmla="*/ 0 w 2584"/>
                    <a:gd name="T1" fmla="*/ 0 h 108"/>
                    <a:gd name="T2" fmla="*/ 2584 w 2584"/>
                    <a:gd name="T3" fmla="*/ 108 h 108"/>
                  </a:gdLst>
                  <a:ahLst/>
                  <a:cxnLst/>
                  <a:rect l="T0" t="T1" r="T2" b="T3"/>
                  <a:pathLst>
                    <a:path w="2584" h="108">
                      <a:moveTo>
                        <a:pt x="0" y="104"/>
                      </a:moveTo>
                      <a:lnTo>
                        <a:pt x="100" y="0"/>
                      </a:lnTo>
                      <a:lnTo>
                        <a:pt x="2584" y="0"/>
                      </a:lnTo>
                      <a:lnTo>
                        <a:pt x="2524" y="108"/>
                      </a:lnTo>
                      <a:lnTo>
                        <a:pt x="0" y="104"/>
                      </a:lnTo>
                    </a:path>
                  </a:pathLst>
                </a:custGeom>
                <a:solidFill>
                  <a:srgbClr val="B760F9"/>
                </a:solidFill>
                <a:ln w="12700" cap="rnd">
                  <a:solidFill>
                    <a:srgbClr val="CC99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64" name="未知"/>
                <p:cNvSpPr>
                  <a:spLocks noChangeArrowheads="1"/>
                </p:cNvSpPr>
                <p:nvPr/>
              </p:nvSpPr>
              <p:spPr bwMode="auto">
                <a:xfrm>
                  <a:off x="2500" y="0"/>
                  <a:ext cx="95" cy="928"/>
                </a:xfrm>
                <a:custGeom>
                  <a:avLst/>
                  <a:gdLst>
                    <a:gd name="T0" fmla="*/ 0 w 95"/>
                    <a:gd name="T1" fmla="*/ 0 h 928"/>
                    <a:gd name="T2" fmla="*/ 95 w 95"/>
                    <a:gd name="T3" fmla="*/ 928 h 928"/>
                  </a:gdLst>
                  <a:ahLst/>
                  <a:cxnLst/>
                  <a:rect l="T0" t="T1" r="T2" b="T3"/>
                  <a:pathLst>
                    <a:path w="95" h="928">
                      <a:moveTo>
                        <a:pt x="12" y="928"/>
                      </a:moveTo>
                      <a:lnTo>
                        <a:pt x="95" y="772"/>
                      </a:lnTo>
                      <a:lnTo>
                        <a:pt x="95" y="0"/>
                      </a:lnTo>
                      <a:lnTo>
                        <a:pt x="0" y="112"/>
                      </a:lnTo>
                      <a:lnTo>
                        <a:pt x="0" y="916"/>
                      </a:lnTo>
                    </a:path>
                  </a:pathLst>
                </a:custGeom>
                <a:solidFill>
                  <a:srgbClr val="500093"/>
                </a:solidFill>
                <a:ln w="12700" cap="rnd">
                  <a:solidFill>
                    <a:srgbClr val="CC99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17460" name="文本框 6207"/>
              <p:cNvSpPr txBox="1">
                <a:spLocks noChangeArrowheads="1"/>
              </p:cNvSpPr>
              <p:nvPr/>
            </p:nvSpPr>
            <p:spPr bwMode="auto">
              <a:xfrm>
                <a:off x="58" y="45"/>
                <a:ext cx="726" cy="2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>
                    <a:solidFill>
                      <a:schemeClr val="bg1"/>
                    </a:solidFill>
                  </a:rPr>
                  <a:t>Print(N)</a:t>
                </a:r>
                <a:endParaRPr lang="en-US" altLang="zh-CN" sz="2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452" name="组合 6208"/>
            <p:cNvGrpSpPr/>
            <p:nvPr/>
          </p:nvGrpSpPr>
          <p:grpSpPr bwMode="auto">
            <a:xfrm>
              <a:off x="12" y="952"/>
              <a:ext cx="996" cy="311"/>
              <a:chOff x="0" y="0"/>
              <a:chExt cx="996" cy="311"/>
            </a:xfrm>
          </p:grpSpPr>
          <p:grpSp>
            <p:nvGrpSpPr>
              <p:cNvPr id="17453" name="组合 6209"/>
              <p:cNvGrpSpPr/>
              <p:nvPr/>
            </p:nvGrpSpPr>
            <p:grpSpPr bwMode="auto">
              <a:xfrm>
                <a:off x="0" y="0"/>
                <a:ext cx="996" cy="311"/>
                <a:chOff x="0" y="0"/>
                <a:chExt cx="2975" cy="928"/>
              </a:xfrm>
            </p:grpSpPr>
            <p:sp>
              <p:nvSpPr>
                <p:cNvPr id="17455" name="未知"/>
                <p:cNvSpPr>
                  <a:spLocks noChangeArrowheads="1"/>
                </p:cNvSpPr>
                <p:nvPr/>
              </p:nvSpPr>
              <p:spPr bwMode="auto">
                <a:xfrm>
                  <a:off x="1732" y="657"/>
                  <a:ext cx="1243" cy="271"/>
                </a:xfrm>
                <a:custGeom>
                  <a:avLst/>
                  <a:gdLst>
                    <a:gd name="T0" fmla="*/ 0 w 1105"/>
                    <a:gd name="T1" fmla="*/ 0 h 241"/>
                    <a:gd name="T2" fmla="*/ 1105 w 1105"/>
                    <a:gd name="T3" fmla="*/ 241 h 241"/>
                  </a:gdLst>
                  <a:ahLst/>
                  <a:cxnLst/>
                  <a:rect l="T0" t="T1" r="T2" b="T3"/>
                  <a:pathLst>
                    <a:path w="1105" h="241">
                      <a:moveTo>
                        <a:pt x="0" y="240"/>
                      </a:moveTo>
                      <a:lnTo>
                        <a:pt x="672" y="240"/>
                      </a:lnTo>
                      <a:lnTo>
                        <a:pt x="1104" y="0"/>
                      </a:lnTo>
                      <a:lnTo>
                        <a:pt x="432" y="0"/>
                      </a:lnTo>
                      <a:lnTo>
                        <a:pt x="0" y="240"/>
                      </a:lnTo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56" name="矩形 6211"/>
                <p:cNvSpPr>
                  <a:spLocks noChangeArrowheads="1"/>
                </p:cNvSpPr>
                <p:nvPr/>
              </p:nvSpPr>
              <p:spPr bwMode="auto">
                <a:xfrm>
                  <a:off x="4" y="112"/>
                  <a:ext cx="2496" cy="816"/>
                </a:xfrm>
                <a:prstGeom prst="rect">
                  <a:avLst/>
                </a:prstGeom>
                <a:gradFill rotWithShape="0">
                  <a:gsLst>
                    <a:gs pos="0">
                      <a:srgbClr val="062915"/>
                    </a:gs>
                    <a:gs pos="50000">
                      <a:srgbClr val="158A47"/>
                    </a:gs>
                    <a:gs pos="100000">
                      <a:srgbClr val="062915"/>
                    </a:gs>
                  </a:gsLst>
                  <a:lin ang="2700000" scaled="1"/>
                </a:gradFill>
                <a:ln w="12700">
                  <a:solidFill>
                    <a:srgbClr val="00FF99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57" name="未知"/>
                <p:cNvSpPr>
                  <a:spLocks noChangeArrowheads="1"/>
                </p:cNvSpPr>
                <p:nvPr/>
              </p:nvSpPr>
              <p:spPr bwMode="auto">
                <a:xfrm>
                  <a:off x="0" y="4"/>
                  <a:ext cx="2584" cy="108"/>
                </a:xfrm>
                <a:custGeom>
                  <a:avLst/>
                  <a:gdLst>
                    <a:gd name="T0" fmla="*/ 0 w 2584"/>
                    <a:gd name="T1" fmla="*/ 0 h 108"/>
                    <a:gd name="T2" fmla="*/ 2584 w 2584"/>
                    <a:gd name="T3" fmla="*/ 108 h 108"/>
                  </a:gdLst>
                  <a:ahLst/>
                  <a:cxnLst/>
                  <a:rect l="T0" t="T1" r="T2" b="T3"/>
                  <a:pathLst>
                    <a:path w="2584" h="108">
                      <a:moveTo>
                        <a:pt x="0" y="104"/>
                      </a:moveTo>
                      <a:lnTo>
                        <a:pt x="100" y="0"/>
                      </a:lnTo>
                      <a:lnTo>
                        <a:pt x="2584" y="0"/>
                      </a:lnTo>
                      <a:lnTo>
                        <a:pt x="2524" y="108"/>
                      </a:lnTo>
                      <a:lnTo>
                        <a:pt x="0" y="104"/>
                      </a:lnTo>
                    </a:path>
                  </a:pathLst>
                </a:custGeom>
                <a:solidFill>
                  <a:srgbClr val="1BB15B"/>
                </a:solidFill>
                <a:ln w="12700" cap="rnd">
                  <a:solidFill>
                    <a:srgbClr val="00FF99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58" name="未知"/>
                <p:cNvSpPr>
                  <a:spLocks noChangeArrowheads="1"/>
                </p:cNvSpPr>
                <p:nvPr/>
              </p:nvSpPr>
              <p:spPr bwMode="auto">
                <a:xfrm>
                  <a:off x="2500" y="0"/>
                  <a:ext cx="95" cy="928"/>
                </a:xfrm>
                <a:custGeom>
                  <a:avLst/>
                  <a:gdLst>
                    <a:gd name="T0" fmla="*/ 0 w 95"/>
                    <a:gd name="T1" fmla="*/ 0 h 928"/>
                    <a:gd name="T2" fmla="*/ 95 w 95"/>
                    <a:gd name="T3" fmla="*/ 928 h 928"/>
                  </a:gdLst>
                  <a:ahLst/>
                  <a:cxnLst/>
                  <a:rect l="T0" t="T1" r="T2" b="T3"/>
                  <a:pathLst>
                    <a:path w="95" h="928">
                      <a:moveTo>
                        <a:pt x="12" y="928"/>
                      </a:moveTo>
                      <a:lnTo>
                        <a:pt x="95" y="772"/>
                      </a:lnTo>
                      <a:lnTo>
                        <a:pt x="95" y="0"/>
                      </a:lnTo>
                      <a:lnTo>
                        <a:pt x="0" y="112"/>
                      </a:lnTo>
                      <a:lnTo>
                        <a:pt x="0" y="916"/>
                      </a:lnTo>
                    </a:path>
                  </a:pathLst>
                </a:custGeom>
                <a:solidFill>
                  <a:srgbClr val="0F6333"/>
                </a:solidFill>
                <a:ln w="12700" cap="rnd">
                  <a:solidFill>
                    <a:srgbClr val="00FF99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17454" name="文本框 6214"/>
              <p:cNvSpPr txBox="1">
                <a:spLocks noChangeArrowheads="1"/>
              </p:cNvSpPr>
              <p:nvPr/>
            </p:nvSpPr>
            <p:spPr bwMode="auto">
              <a:xfrm>
                <a:off x="181" y="45"/>
                <a:ext cx="454" cy="2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>
                    <a:solidFill>
                      <a:schemeClr val="bg1"/>
                    </a:solidFill>
                  </a:rPr>
                  <a:t>N=0</a:t>
                </a:r>
                <a:endParaRPr lang="en-US" altLang="zh-CN" sz="2000" b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216" name="组合 6215"/>
          <p:cNvGrpSpPr/>
          <p:nvPr/>
        </p:nvGrpSpPr>
        <p:grpSpPr bwMode="auto">
          <a:xfrm>
            <a:off x="5651500" y="3573463"/>
            <a:ext cx="1619250" cy="2020887"/>
            <a:chOff x="0" y="0"/>
            <a:chExt cx="1020" cy="1273"/>
          </a:xfrm>
        </p:grpSpPr>
        <p:grpSp>
          <p:nvGrpSpPr>
            <p:cNvPr id="17429" name="组合 6216"/>
            <p:cNvGrpSpPr/>
            <p:nvPr/>
          </p:nvGrpSpPr>
          <p:grpSpPr bwMode="auto">
            <a:xfrm>
              <a:off x="0" y="953"/>
              <a:ext cx="1020" cy="320"/>
              <a:chOff x="0" y="0"/>
              <a:chExt cx="1020" cy="320"/>
            </a:xfrm>
          </p:grpSpPr>
          <p:grpSp>
            <p:nvGrpSpPr>
              <p:cNvPr id="17444" name="组合 6217"/>
              <p:cNvGrpSpPr/>
              <p:nvPr/>
            </p:nvGrpSpPr>
            <p:grpSpPr bwMode="auto">
              <a:xfrm>
                <a:off x="0" y="0"/>
                <a:ext cx="1020" cy="320"/>
                <a:chOff x="0" y="0"/>
                <a:chExt cx="3010" cy="929"/>
              </a:xfrm>
            </p:grpSpPr>
            <p:sp>
              <p:nvSpPr>
                <p:cNvPr id="17446" name="未知"/>
                <p:cNvSpPr>
                  <a:spLocks noChangeArrowheads="1"/>
                </p:cNvSpPr>
                <p:nvPr/>
              </p:nvSpPr>
              <p:spPr bwMode="auto">
                <a:xfrm>
                  <a:off x="1767" y="658"/>
                  <a:ext cx="1243" cy="271"/>
                </a:xfrm>
                <a:custGeom>
                  <a:avLst/>
                  <a:gdLst>
                    <a:gd name="T0" fmla="*/ 0 w 1105"/>
                    <a:gd name="T1" fmla="*/ 0 h 241"/>
                    <a:gd name="T2" fmla="*/ 1105 w 1105"/>
                    <a:gd name="T3" fmla="*/ 241 h 241"/>
                  </a:gdLst>
                  <a:ahLst/>
                  <a:cxnLst/>
                  <a:rect l="T0" t="T1" r="T2" b="T3"/>
                  <a:pathLst>
                    <a:path w="1105" h="241">
                      <a:moveTo>
                        <a:pt x="0" y="240"/>
                      </a:moveTo>
                      <a:lnTo>
                        <a:pt x="672" y="240"/>
                      </a:lnTo>
                      <a:lnTo>
                        <a:pt x="1104" y="0"/>
                      </a:lnTo>
                      <a:lnTo>
                        <a:pt x="432" y="0"/>
                      </a:lnTo>
                      <a:lnTo>
                        <a:pt x="0" y="240"/>
                      </a:lnTo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47" name="矩形 6219"/>
                <p:cNvSpPr>
                  <a:spLocks noChangeArrowheads="1"/>
                </p:cNvSpPr>
                <p:nvPr/>
              </p:nvSpPr>
              <p:spPr bwMode="auto">
                <a:xfrm>
                  <a:off x="4" y="112"/>
                  <a:ext cx="2496" cy="816"/>
                </a:xfrm>
                <a:prstGeom prst="rect">
                  <a:avLst/>
                </a:prstGeom>
                <a:gradFill rotWithShape="0">
                  <a:gsLst>
                    <a:gs pos="0">
                      <a:srgbClr val="021245"/>
                    </a:gs>
                    <a:gs pos="50000">
                      <a:srgbClr val="063DE8"/>
                    </a:gs>
                    <a:gs pos="100000">
                      <a:srgbClr val="021245"/>
                    </a:gs>
                  </a:gsLst>
                  <a:lin ang="2700000" scaled="1"/>
                </a:gradFill>
                <a:ln w="12700">
                  <a:solidFill>
                    <a:srgbClr val="99CC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48" name="未知"/>
                <p:cNvSpPr>
                  <a:spLocks noChangeArrowheads="1"/>
                </p:cNvSpPr>
                <p:nvPr/>
              </p:nvSpPr>
              <p:spPr bwMode="auto">
                <a:xfrm>
                  <a:off x="0" y="4"/>
                  <a:ext cx="2584" cy="108"/>
                </a:xfrm>
                <a:custGeom>
                  <a:avLst/>
                  <a:gdLst>
                    <a:gd name="T0" fmla="*/ 0 w 2584"/>
                    <a:gd name="T1" fmla="*/ 0 h 108"/>
                    <a:gd name="T2" fmla="*/ 2584 w 2584"/>
                    <a:gd name="T3" fmla="*/ 108 h 108"/>
                  </a:gdLst>
                  <a:ahLst/>
                  <a:cxnLst/>
                  <a:rect l="T0" t="T1" r="T2" b="T3"/>
                  <a:pathLst>
                    <a:path w="2584" h="108">
                      <a:moveTo>
                        <a:pt x="0" y="104"/>
                      </a:moveTo>
                      <a:lnTo>
                        <a:pt x="100" y="0"/>
                      </a:lnTo>
                      <a:lnTo>
                        <a:pt x="2584" y="0"/>
                      </a:lnTo>
                      <a:lnTo>
                        <a:pt x="2524" y="108"/>
                      </a:lnTo>
                      <a:lnTo>
                        <a:pt x="0" y="104"/>
                      </a:lnTo>
                    </a:path>
                  </a:pathLst>
                </a:custGeom>
                <a:solidFill>
                  <a:srgbClr val="618FFD"/>
                </a:solidFill>
                <a:ln w="12700" cap="rnd">
                  <a:solidFill>
                    <a:srgbClr val="99CC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49" name="未知"/>
                <p:cNvSpPr>
                  <a:spLocks noChangeArrowheads="1"/>
                </p:cNvSpPr>
                <p:nvPr/>
              </p:nvSpPr>
              <p:spPr bwMode="auto">
                <a:xfrm>
                  <a:off x="2500" y="0"/>
                  <a:ext cx="95" cy="928"/>
                </a:xfrm>
                <a:custGeom>
                  <a:avLst/>
                  <a:gdLst>
                    <a:gd name="T0" fmla="*/ 0 w 95"/>
                    <a:gd name="T1" fmla="*/ 0 h 928"/>
                    <a:gd name="T2" fmla="*/ 95 w 95"/>
                    <a:gd name="T3" fmla="*/ 928 h 928"/>
                  </a:gdLst>
                  <a:ahLst/>
                  <a:cxnLst/>
                  <a:rect l="T0" t="T1" r="T2" b="T3"/>
                  <a:pathLst>
                    <a:path w="95" h="928">
                      <a:moveTo>
                        <a:pt x="12" y="928"/>
                      </a:moveTo>
                      <a:lnTo>
                        <a:pt x="95" y="772"/>
                      </a:lnTo>
                      <a:lnTo>
                        <a:pt x="95" y="0"/>
                      </a:lnTo>
                      <a:lnTo>
                        <a:pt x="0" y="112"/>
                      </a:lnTo>
                      <a:lnTo>
                        <a:pt x="0" y="916"/>
                      </a:lnTo>
                    </a:path>
                  </a:pathLst>
                </a:custGeom>
                <a:solidFill>
                  <a:srgbClr val="00279F"/>
                </a:solidFill>
                <a:ln w="12700" cap="rnd">
                  <a:solidFill>
                    <a:srgbClr val="99CC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17445" name="文本框 6222"/>
              <p:cNvSpPr txBox="1">
                <a:spLocks noChangeArrowheads="1"/>
              </p:cNvSpPr>
              <p:nvPr/>
            </p:nvSpPr>
            <p:spPr bwMode="auto">
              <a:xfrm>
                <a:off x="68" y="48"/>
                <a:ext cx="699" cy="2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>
                    <a:solidFill>
                      <a:schemeClr val="bg1"/>
                    </a:solidFill>
                  </a:rPr>
                  <a:t>N=N+1</a:t>
                </a:r>
                <a:endParaRPr lang="en-US" altLang="zh-CN" sz="2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430" name="组合 6223"/>
            <p:cNvGrpSpPr/>
            <p:nvPr/>
          </p:nvGrpSpPr>
          <p:grpSpPr bwMode="auto">
            <a:xfrm>
              <a:off x="12" y="0"/>
              <a:ext cx="996" cy="311"/>
              <a:chOff x="0" y="0"/>
              <a:chExt cx="996" cy="311"/>
            </a:xfrm>
          </p:grpSpPr>
          <p:grpSp>
            <p:nvGrpSpPr>
              <p:cNvPr id="17438" name="组合 6224"/>
              <p:cNvGrpSpPr/>
              <p:nvPr/>
            </p:nvGrpSpPr>
            <p:grpSpPr bwMode="auto">
              <a:xfrm>
                <a:off x="0" y="0"/>
                <a:ext cx="996" cy="311"/>
                <a:chOff x="0" y="0"/>
                <a:chExt cx="2981" cy="928"/>
              </a:xfrm>
            </p:grpSpPr>
            <p:sp>
              <p:nvSpPr>
                <p:cNvPr id="17440" name="未知"/>
                <p:cNvSpPr>
                  <a:spLocks noChangeArrowheads="1"/>
                </p:cNvSpPr>
                <p:nvPr/>
              </p:nvSpPr>
              <p:spPr bwMode="auto">
                <a:xfrm>
                  <a:off x="1738" y="657"/>
                  <a:ext cx="1243" cy="271"/>
                </a:xfrm>
                <a:custGeom>
                  <a:avLst/>
                  <a:gdLst>
                    <a:gd name="T0" fmla="*/ 0 w 1105"/>
                    <a:gd name="T1" fmla="*/ 0 h 241"/>
                    <a:gd name="T2" fmla="*/ 1105 w 1105"/>
                    <a:gd name="T3" fmla="*/ 241 h 241"/>
                  </a:gdLst>
                  <a:ahLst/>
                  <a:cxnLst/>
                  <a:rect l="T0" t="T1" r="T2" b="T3"/>
                  <a:pathLst>
                    <a:path w="1105" h="241">
                      <a:moveTo>
                        <a:pt x="0" y="240"/>
                      </a:moveTo>
                      <a:lnTo>
                        <a:pt x="672" y="240"/>
                      </a:lnTo>
                      <a:lnTo>
                        <a:pt x="1104" y="0"/>
                      </a:lnTo>
                      <a:lnTo>
                        <a:pt x="432" y="0"/>
                      </a:lnTo>
                      <a:lnTo>
                        <a:pt x="0" y="240"/>
                      </a:lnTo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41" name="矩形 6226"/>
                <p:cNvSpPr>
                  <a:spLocks noChangeArrowheads="1"/>
                </p:cNvSpPr>
                <p:nvPr/>
              </p:nvSpPr>
              <p:spPr bwMode="auto">
                <a:xfrm>
                  <a:off x="4" y="112"/>
                  <a:ext cx="2496" cy="816"/>
                </a:xfrm>
                <a:prstGeom prst="rect">
                  <a:avLst/>
                </a:prstGeom>
                <a:gradFill rotWithShape="0">
                  <a:gsLst>
                    <a:gs pos="0">
                      <a:srgbClr val="250044"/>
                    </a:gs>
                    <a:gs pos="50000">
                      <a:srgbClr val="7B00E4"/>
                    </a:gs>
                    <a:gs pos="100000">
                      <a:srgbClr val="250044"/>
                    </a:gs>
                  </a:gsLst>
                  <a:lin ang="2700000" scaled="1"/>
                </a:gradFill>
                <a:ln w="12700">
                  <a:solidFill>
                    <a:srgbClr val="CC99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42" name="未知"/>
                <p:cNvSpPr>
                  <a:spLocks noChangeArrowheads="1"/>
                </p:cNvSpPr>
                <p:nvPr/>
              </p:nvSpPr>
              <p:spPr bwMode="auto">
                <a:xfrm>
                  <a:off x="0" y="4"/>
                  <a:ext cx="2584" cy="108"/>
                </a:xfrm>
                <a:custGeom>
                  <a:avLst/>
                  <a:gdLst>
                    <a:gd name="T0" fmla="*/ 0 w 2584"/>
                    <a:gd name="T1" fmla="*/ 0 h 108"/>
                    <a:gd name="T2" fmla="*/ 2584 w 2584"/>
                    <a:gd name="T3" fmla="*/ 108 h 108"/>
                  </a:gdLst>
                  <a:ahLst/>
                  <a:cxnLst/>
                  <a:rect l="T0" t="T1" r="T2" b="T3"/>
                  <a:pathLst>
                    <a:path w="2584" h="108">
                      <a:moveTo>
                        <a:pt x="0" y="104"/>
                      </a:moveTo>
                      <a:lnTo>
                        <a:pt x="100" y="0"/>
                      </a:lnTo>
                      <a:lnTo>
                        <a:pt x="2584" y="0"/>
                      </a:lnTo>
                      <a:lnTo>
                        <a:pt x="2524" y="108"/>
                      </a:lnTo>
                      <a:lnTo>
                        <a:pt x="0" y="104"/>
                      </a:lnTo>
                    </a:path>
                  </a:pathLst>
                </a:custGeom>
                <a:solidFill>
                  <a:srgbClr val="B760F9"/>
                </a:solidFill>
                <a:ln w="12700" cap="rnd">
                  <a:solidFill>
                    <a:srgbClr val="CC99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43" name="未知"/>
                <p:cNvSpPr>
                  <a:spLocks noChangeArrowheads="1"/>
                </p:cNvSpPr>
                <p:nvPr/>
              </p:nvSpPr>
              <p:spPr bwMode="auto">
                <a:xfrm>
                  <a:off x="2500" y="0"/>
                  <a:ext cx="95" cy="928"/>
                </a:xfrm>
                <a:custGeom>
                  <a:avLst/>
                  <a:gdLst>
                    <a:gd name="T0" fmla="*/ 0 w 95"/>
                    <a:gd name="T1" fmla="*/ 0 h 928"/>
                    <a:gd name="T2" fmla="*/ 95 w 95"/>
                    <a:gd name="T3" fmla="*/ 928 h 928"/>
                  </a:gdLst>
                  <a:ahLst/>
                  <a:cxnLst/>
                  <a:rect l="T0" t="T1" r="T2" b="T3"/>
                  <a:pathLst>
                    <a:path w="95" h="928">
                      <a:moveTo>
                        <a:pt x="12" y="928"/>
                      </a:moveTo>
                      <a:lnTo>
                        <a:pt x="95" y="772"/>
                      </a:lnTo>
                      <a:lnTo>
                        <a:pt x="95" y="0"/>
                      </a:lnTo>
                      <a:lnTo>
                        <a:pt x="0" y="112"/>
                      </a:lnTo>
                      <a:lnTo>
                        <a:pt x="0" y="916"/>
                      </a:lnTo>
                    </a:path>
                  </a:pathLst>
                </a:custGeom>
                <a:solidFill>
                  <a:srgbClr val="500093"/>
                </a:solidFill>
                <a:ln w="12700" cap="rnd">
                  <a:solidFill>
                    <a:srgbClr val="CC99FF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17439" name="文本框 6229"/>
              <p:cNvSpPr txBox="1">
                <a:spLocks noChangeArrowheads="1"/>
              </p:cNvSpPr>
              <p:nvPr/>
            </p:nvSpPr>
            <p:spPr bwMode="auto">
              <a:xfrm>
                <a:off x="58" y="45"/>
                <a:ext cx="726" cy="2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>
                    <a:solidFill>
                      <a:schemeClr val="bg1"/>
                    </a:solidFill>
                  </a:rPr>
                  <a:t>Print(N)</a:t>
                </a:r>
                <a:endParaRPr lang="en-US" altLang="zh-CN" sz="2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431" name="组合 6230"/>
            <p:cNvGrpSpPr/>
            <p:nvPr/>
          </p:nvGrpSpPr>
          <p:grpSpPr bwMode="auto">
            <a:xfrm>
              <a:off x="0" y="499"/>
              <a:ext cx="996" cy="311"/>
              <a:chOff x="0" y="0"/>
              <a:chExt cx="996" cy="311"/>
            </a:xfrm>
          </p:grpSpPr>
          <p:grpSp>
            <p:nvGrpSpPr>
              <p:cNvPr id="17432" name="组合 6231"/>
              <p:cNvGrpSpPr/>
              <p:nvPr/>
            </p:nvGrpSpPr>
            <p:grpSpPr bwMode="auto">
              <a:xfrm>
                <a:off x="0" y="0"/>
                <a:ext cx="996" cy="311"/>
                <a:chOff x="0" y="0"/>
                <a:chExt cx="2975" cy="928"/>
              </a:xfrm>
            </p:grpSpPr>
            <p:sp>
              <p:nvSpPr>
                <p:cNvPr id="17434" name="未知"/>
                <p:cNvSpPr>
                  <a:spLocks noChangeArrowheads="1"/>
                </p:cNvSpPr>
                <p:nvPr/>
              </p:nvSpPr>
              <p:spPr bwMode="auto">
                <a:xfrm>
                  <a:off x="1732" y="657"/>
                  <a:ext cx="1243" cy="271"/>
                </a:xfrm>
                <a:custGeom>
                  <a:avLst/>
                  <a:gdLst>
                    <a:gd name="T0" fmla="*/ 0 w 1105"/>
                    <a:gd name="T1" fmla="*/ 0 h 241"/>
                    <a:gd name="T2" fmla="*/ 1105 w 1105"/>
                    <a:gd name="T3" fmla="*/ 241 h 241"/>
                  </a:gdLst>
                  <a:ahLst/>
                  <a:cxnLst/>
                  <a:rect l="T0" t="T1" r="T2" b="T3"/>
                  <a:pathLst>
                    <a:path w="1105" h="241">
                      <a:moveTo>
                        <a:pt x="0" y="240"/>
                      </a:moveTo>
                      <a:lnTo>
                        <a:pt x="672" y="240"/>
                      </a:lnTo>
                      <a:lnTo>
                        <a:pt x="1104" y="0"/>
                      </a:lnTo>
                      <a:lnTo>
                        <a:pt x="432" y="0"/>
                      </a:lnTo>
                      <a:lnTo>
                        <a:pt x="0" y="240"/>
                      </a:lnTo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35" name="矩形 6233"/>
                <p:cNvSpPr>
                  <a:spLocks noChangeArrowheads="1"/>
                </p:cNvSpPr>
                <p:nvPr/>
              </p:nvSpPr>
              <p:spPr bwMode="auto">
                <a:xfrm>
                  <a:off x="4" y="112"/>
                  <a:ext cx="2496" cy="816"/>
                </a:xfrm>
                <a:prstGeom prst="rect">
                  <a:avLst/>
                </a:prstGeom>
                <a:gradFill rotWithShape="0">
                  <a:gsLst>
                    <a:gs pos="0">
                      <a:srgbClr val="062915"/>
                    </a:gs>
                    <a:gs pos="50000">
                      <a:srgbClr val="158A47"/>
                    </a:gs>
                    <a:gs pos="100000">
                      <a:srgbClr val="062915"/>
                    </a:gs>
                  </a:gsLst>
                  <a:lin ang="2700000" scaled="1"/>
                </a:gradFill>
                <a:ln w="12700">
                  <a:solidFill>
                    <a:srgbClr val="00FF99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36" name="未知"/>
                <p:cNvSpPr>
                  <a:spLocks noChangeArrowheads="1"/>
                </p:cNvSpPr>
                <p:nvPr/>
              </p:nvSpPr>
              <p:spPr bwMode="auto">
                <a:xfrm>
                  <a:off x="0" y="4"/>
                  <a:ext cx="2584" cy="108"/>
                </a:xfrm>
                <a:custGeom>
                  <a:avLst/>
                  <a:gdLst>
                    <a:gd name="T0" fmla="*/ 0 w 2584"/>
                    <a:gd name="T1" fmla="*/ 0 h 108"/>
                    <a:gd name="T2" fmla="*/ 2584 w 2584"/>
                    <a:gd name="T3" fmla="*/ 108 h 108"/>
                  </a:gdLst>
                  <a:ahLst/>
                  <a:cxnLst/>
                  <a:rect l="T0" t="T1" r="T2" b="T3"/>
                  <a:pathLst>
                    <a:path w="2584" h="108">
                      <a:moveTo>
                        <a:pt x="0" y="104"/>
                      </a:moveTo>
                      <a:lnTo>
                        <a:pt x="100" y="0"/>
                      </a:lnTo>
                      <a:lnTo>
                        <a:pt x="2584" y="0"/>
                      </a:lnTo>
                      <a:lnTo>
                        <a:pt x="2524" y="108"/>
                      </a:lnTo>
                      <a:lnTo>
                        <a:pt x="0" y="104"/>
                      </a:lnTo>
                    </a:path>
                  </a:pathLst>
                </a:custGeom>
                <a:solidFill>
                  <a:srgbClr val="1BB15B"/>
                </a:solidFill>
                <a:ln w="12700" cap="rnd">
                  <a:solidFill>
                    <a:srgbClr val="00FF99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7437" name="未知"/>
                <p:cNvSpPr>
                  <a:spLocks noChangeArrowheads="1"/>
                </p:cNvSpPr>
                <p:nvPr/>
              </p:nvSpPr>
              <p:spPr bwMode="auto">
                <a:xfrm>
                  <a:off x="2500" y="0"/>
                  <a:ext cx="95" cy="928"/>
                </a:xfrm>
                <a:custGeom>
                  <a:avLst/>
                  <a:gdLst>
                    <a:gd name="T0" fmla="*/ 0 w 95"/>
                    <a:gd name="T1" fmla="*/ 0 h 928"/>
                    <a:gd name="T2" fmla="*/ 95 w 95"/>
                    <a:gd name="T3" fmla="*/ 928 h 928"/>
                  </a:gdLst>
                  <a:ahLst/>
                  <a:cxnLst/>
                  <a:rect l="T0" t="T1" r="T2" b="T3"/>
                  <a:pathLst>
                    <a:path w="95" h="928">
                      <a:moveTo>
                        <a:pt x="12" y="928"/>
                      </a:moveTo>
                      <a:lnTo>
                        <a:pt x="95" y="772"/>
                      </a:lnTo>
                      <a:lnTo>
                        <a:pt x="95" y="0"/>
                      </a:lnTo>
                      <a:lnTo>
                        <a:pt x="0" y="112"/>
                      </a:lnTo>
                      <a:lnTo>
                        <a:pt x="0" y="916"/>
                      </a:lnTo>
                    </a:path>
                  </a:pathLst>
                </a:custGeom>
                <a:solidFill>
                  <a:srgbClr val="0F6333"/>
                </a:solidFill>
                <a:ln w="12700" cap="rnd">
                  <a:solidFill>
                    <a:srgbClr val="00FF99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17433" name="文本框 6236"/>
              <p:cNvSpPr txBox="1">
                <a:spLocks noChangeArrowheads="1"/>
              </p:cNvSpPr>
              <p:nvPr/>
            </p:nvSpPr>
            <p:spPr bwMode="auto">
              <a:xfrm>
                <a:off x="181" y="45"/>
                <a:ext cx="454" cy="2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>
                    <a:solidFill>
                      <a:schemeClr val="bg1"/>
                    </a:solidFill>
                  </a:rPr>
                  <a:t>N=0</a:t>
                </a:r>
                <a:endParaRPr lang="en-US" altLang="zh-CN" sz="2000" b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238" name="组合 6237"/>
          <p:cNvGrpSpPr/>
          <p:nvPr/>
        </p:nvGrpSpPr>
        <p:grpSpPr bwMode="auto">
          <a:xfrm>
            <a:off x="2627313" y="3646488"/>
            <a:ext cx="792162" cy="1908175"/>
            <a:chOff x="0" y="0"/>
            <a:chExt cx="499" cy="1202"/>
          </a:xfrm>
        </p:grpSpPr>
        <p:sp>
          <p:nvSpPr>
            <p:cNvPr id="17426" name="文本框 6238"/>
            <p:cNvSpPr txBox="1">
              <a:spLocks noChangeArrowheads="1"/>
            </p:cNvSpPr>
            <p:nvPr/>
          </p:nvSpPr>
          <p:spPr bwMode="auto">
            <a:xfrm>
              <a:off x="0" y="0"/>
              <a:ext cx="499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rgbClr val="CC3300"/>
                  </a:solidFill>
                </a:rPr>
                <a:t>n+1</a:t>
              </a:r>
              <a:endParaRPr lang="en-US" altLang="zh-CN" sz="2000" b="1">
                <a:solidFill>
                  <a:srgbClr val="CC3300"/>
                </a:solidFill>
              </a:endParaRPr>
            </a:p>
          </p:txBody>
        </p:sp>
        <p:sp>
          <p:nvSpPr>
            <p:cNvPr id="17427" name="文本框 6239"/>
            <p:cNvSpPr txBox="1">
              <a:spLocks noChangeArrowheads="1"/>
            </p:cNvSpPr>
            <p:nvPr/>
          </p:nvSpPr>
          <p:spPr bwMode="auto">
            <a:xfrm>
              <a:off x="0" y="499"/>
              <a:ext cx="499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rgbClr val="CC3300"/>
                  </a:solidFill>
                </a:rPr>
                <a:t>n+1</a:t>
              </a:r>
              <a:endParaRPr lang="en-US" altLang="zh-CN" sz="2000" b="1">
                <a:solidFill>
                  <a:srgbClr val="CC3300"/>
                </a:solidFill>
              </a:endParaRPr>
            </a:p>
          </p:txBody>
        </p:sp>
        <p:sp>
          <p:nvSpPr>
            <p:cNvPr id="17428" name="文本框 6240"/>
            <p:cNvSpPr txBox="1">
              <a:spLocks noChangeArrowheads="1"/>
            </p:cNvSpPr>
            <p:nvPr/>
          </p:nvSpPr>
          <p:spPr bwMode="auto">
            <a:xfrm>
              <a:off x="0" y="952"/>
              <a:ext cx="499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rgbClr val="CC3300"/>
                  </a:solidFill>
                </a:rPr>
                <a:t>0</a:t>
              </a:r>
              <a:endParaRPr lang="en-US" altLang="zh-CN" sz="2000" b="1">
                <a:solidFill>
                  <a:srgbClr val="CC3300"/>
                </a:solidFill>
              </a:endParaRPr>
            </a:p>
          </p:txBody>
        </p:sp>
      </p:grpSp>
      <p:grpSp>
        <p:nvGrpSpPr>
          <p:cNvPr id="6242" name="组合 6241"/>
          <p:cNvGrpSpPr/>
          <p:nvPr/>
        </p:nvGrpSpPr>
        <p:grpSpPr bwMode="auto">
          <a:xfrm>
            <a:off x="4932363" y="3646488"/>
            <a:ext cx="792162" cy="1908175"/>
            <a:chOff x="0" y="0"/>
            <a:chExt cx="499" cy="1202"/>
          </a:xfrm>
        </p:grpSpPr>
        <p:sp>
          <p:nvSpPr>
            <p:cNvPr id="17423" name="文本框 6242"/>
            <p:cNvSpPr txBox="1">
              <a:spLocks noChangeArrowheads="1"/>
            </p:cNvSpPr>
            <p:nvPr/>
          </p:nvSpPr>
          <p:spPr bwMode="auto">
            <a:xfrm>
              <a:off x="0" y="0"/>
              <a:ext cx="499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rgbClr val="CC3300"/>
                  </a:solidFill>
                </a:rPr>
                <a:t>n</a:t>
              </a:r>
              <a:endParaRPr lang="en-US" altLang="zh-CN" sz="2000" b="1">
                <a:solidFill>
                  <a:srgbClr val="CC3300"/>
                </a:solidFill>
              </a:endParaRPr>
            </a:p>
          </p:txBody>
        </p:sp>
        <p:sp>
          <p:nvSpPr>
            <p:cNvPr id="17424" name="文本框 6243"/>
            <p:cNvSpPr txBox="1">
              <a:spLocks noChangeArrowheads="1"/>
            </p:cNvSpPr>
            <p:nvPr/>
          </p:nvSpPr>
          <p:spPr bwMode="auto">
            <a:xfrm>
              <a:off x="0" y="499"/>
              <a:ext cx="499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rgbClr val="CC3300"/>
                  </a:solidFill>
                </a:rPr>
                <a:t>n+1</a:t>
              </a:r>
              <a:endParaRPr lang="en-US" altLang="zh-CN" sz="2000" b="1">
                <a:solidFill>
                  <a:srgbClr val="CC3300"/>
                </a:solidFill>
              </a:endParaRPr>
            </a:p>
          </p:txBody>
        </p:sp>
        <p:sp>
          <p:nvSpPr>
            <p:cNvPr id="17425" name="文本框 6244"/>
            <p:cNvSpPr txBox="1">
              <a:spLocks noChangeArrowheads="1"/>
            </p:cNvSpPr>
            <p:nvPr/>
          </p:nvSpPr>
          <p:spPr bwMode="auto">
            <a:xfrm>
              <a:off x="0" y="952"/>
              <a:ext cx="499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rgbClr val="CC3300"/>
                  </a:solidFill>
                </a:rPr>
                <a:t>0</a:t>
              </a:r>
              <a:endParaRPr lang="en-US" altLang="zh-CN" sz="2000" b="1">
                <a:solidFill>
                  <a:srgbClr val="CC3300"/>
                </a:solidFill>
              </a:endParaRPr>
            </a:p>
          </p:txBody>
        </p:sp>
      </p:grpSp>
      <p:grpSp>
        <p:nvGrpSpPr>
          <p:cNvPr id="6246" name="组合 6245"/>
          <p:cNvGrpSpPr/>
          <p:nvPr/>
        </p:nvGrpSpPr>
        <p:grpSpPr bwMode="auto">
          <a:xfrm>
            <a:off x="7092950" y="3573463"/>
            <a:ext cx="792163" cy="1908175"/>
            <a:chOff x="0" y="0"/>
            <a:chExt cx="499" cy="1202"/>
          </a:xfrm>
        </p:grpSpPr>
        <p:sp>
          <p:nvSpPr>
            <p:cNvPr id="17420" name="文本框 6246"/>
            <p:cNvSpPr txBox="1">
              <a:spLocks noChangeArrowheads="1"/>
            </p:cNvSpPr>
            <p:nvPr/>
          </p:nvSpPr>
          <p:spPr bwMode="auto">
            <a:xfrm>
              <a:off x="0" y="0"/>
              <a:ext cx="499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rgbClr val="CC3300"/>
                  </a:solidFill>
                </a:rPr>
                <a:t>n</a:t>
              </a:r>
              <a:endParaRPr lang="en-US" altLang="zh-CN" sz="2000" b="1">
                <a:solidFill>
                  <a:srgbClr val="CC3300"/>
                </a:solidFill>
              </a:endParaRPr>
            </a:p>
          </p:txBody>
        </p:sp>
        <p:sp>
          <p:nvSpPr>
            <p:cNvPr id="17421" name="文本框 6247"/>
            <p:cNvSpPr txBox="1">
              <a:spLocks noChangeArrowheads="1"/>
            </p:cNvSpPr>
            <p:nvPr/>
          </p:nvSpPr>
          <p:spPr bwMode="auto">
            <a:xfrm>
              <a:off x="0" y="499"/>
              <a:ext cx="499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rgbClr val="CC3300"/>
                  </a:solidFill>
                </a:rPr>
                <a:t>0</a:t>
              </a:r>
              <a:endParaRPr lang="en-US" altLang="zh-CN" sz="2000" b="1">
                <a:solidFill>
                  <a:srgbClr val="CC3300"/>
                </a:solidFill>
              </a:endParaRPr>
            </a:p>
          </p:txBody>
        </p:sp>
        <p:sp>
          <p:nvSpPr>
            <p:cNvPr id="17422" name="文本框 6248"/>
            <p:cNvSpPr txBox="1">
              <a:spLocks noChangeArrowheads="1"/>
            </p:cNvSpPr>
            <p:nvPr/>
          </p:nvSpPr>
          <p:spPr bwMode="auto">
            <a:xfrm>
              <a:off x="0" y="952"/>
              <a:ext cx="499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rgbClr val="CC3300"/>
                  </a:solidFill>
                </a:rPr>
                <a:t>1</a:t>
              </a:r>
              <a:endParaRPr lang="en-US" altLang="zh-CN" sz="2000" b="1">
                <a:solidFill>
                  <a:srgbClr val="CC3300"/>
                </a:solidFill>
              </a:endParaRPr>
            </a:p>
          </p:txBody>
        </p:sp>
      </p:grpSp>
      <p:sp>
        <p:nvSpPr>
          <p:cNvPr id="6250" name="矩形 6249"/>
          <p:cNvSpPr>
            <a:spLocks noChangeArrowheads="1"/>
          </p:cNvSpPr>
          <p:nvPr/>
        </p:nvSpPr>
        <p:spPr bwMode="auto">
          <a:xfrm>
            <a:off x="755650" y="2636838"/>
            <a:ext cx="5689600" cy="384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rgbClr val="6600CC"/>
                </a:solidFill>
                <a:ea typeface="黑体" panose="02010609060101010101" pitchFamily="49" charset="-122"/>
              </a:rPr>
              <a:t>A</a:t>
            </a:r>
            <a:r>
              <a:rPr lang="zh-CN" altLang="en-US" sz="2800" b="1">
                <a:solidFill>
                  <a:srgbClr val="6600CC"/>
                </a:solidFill>
                <a:ea typeface="黑体" panose="02010609060101010101" pitchFamily="49" charset="-122"/>
              </a:rPr>
              <a:t>、</a:t>
            </a:r>
            <a:r>
              <a:rPr lang="en-US" altLang="zh-CN" sz="2800" b="1">
                <a:solidFill>
                  <a:srgbClr val="6600CC"/>
                </a:solidFill>
                <a:ea typeface="黑体" panose="02010609060101010101" pitchFamily="49" charset="-122"/>
              </a:rPr>
              <a:t>B</a:t>
            </a:r>
            <a:r>
              <a:rPr lang="zh-CN" altLang="en-US" sz="2800" b="1">
                <a:solidFill>
                  <a:srgbClr val="6600CC"/>
                </a:solidFill>
                <a:ea typeface="黑体" panose="02010609060101010101" pitchFamily="49" charset="-122"/>
              </a:rPr>
              <a:t>并发，有</a:t>
            </a:r>
            <a:r>
              <a:rPr lang="en-US" altLang="zh-CN" sz="2800" b="1">
                <a:solidFill>
                  <a:srgbClr val="6600CC"/>
                </a:solidFill>
                <a:ea typeface="黑体" panose="02010609060101010101" pitchFamily="49" charset="-122"/>
              </a:rPr>
              <a:t>3</a:t>
            </a:r>
            <a:r>
              <a:rPr lang="zh-CN" altLang="en-US" sz="2800" b="1">
                <a:solidFill>
                  <a:srgbClr val="6600CC"/>
                </a:solidFill>
                <a:ea typeface="黑体" panose="02010609060101010101" pitchFamily="49" charset="-122"/>
              </a:rPr>
              <a:t>种不同结果</a:t>
            </a:r>
            <a:r>
              <a:rPr lang="zh-CN" altLang="en-US" sz="2800" b="1">
                <a:solidFill>
                  <a:srgbClr val="CC3300"/>
                </a:solidFill>
                <a:ea typeface="黑体" panose="02010609060101010101" pitchFamily="49" charset="-122"/>
              </a:rPr>
              <a:t>  </a:t>
            </a:r>
            <a:endParaRPr lang="zh-CN" altLang="en-US" sz="2800" b="1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17419" name="文本框 6250"/>
          <p:cNvSpPr txBox="1">
            <a:spLocks noChangeArrowheads="1"/>
          </p:cNvSpPr>
          <p:nvPr/>
        </p:nvSpPr>
        <p:spPr bwMode="auto">
          <a:xfrm>
            <a:off x="33338" y="6411913"/>
            <a:ext cx="835025" cy="427037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增加</a:t>
            </a:r>
            <a:endParaRPr lang="zh-CN" altLang="en-US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6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6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6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6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6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500"/>
                                        <p:tgtEl>
                                          <p:spTgt spid="6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  <p:bldP spid="62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3379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3.3.2 进程控制结构</a:t>
            </a:r>
            <a:endParaRPr lang="zh-CN" altLang="en-US" smtClean="0"/>
          </a:p>
        </p:txBody>
      </p:sp>
      <p:pic>
        <p:nvPicPr>
          <p:cNvPr id="45058" name="内容占位符 33794" descr="3.11--biao3.4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539875"/>
            <a:ext cx="9105900" cy="2573338"/>
          </a:xfrm>
        </p:spPr>
      </p:pic>
      <p:sp>
        <p:nvSpPr>
          <p:cNvPr id="45059" name="矩形 33795"/>
          <p:cNvSpPr>
            <a:spLocks noGrp="1"/>
          </p:cNvSpPr>
          <p:nvPr/>
        </p:nvSpPr>
        <p:spPr bwMode="auto">
          <a:xfrm>
            <a:off x="1588" y="4845050"/>
            <a:ext cx="9145587" cy="2012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进程的位置：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  <a:p>
            <a:pPr marL="742950" lvl="1" indent="-285750" eaLnBrk="0" hangingPunct="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</a:pPr>
            <a:r>
              <a:rPr lang="zh-CN" altLang="en-US" sz="2800" b="1">
                <a:ea typeface="黑体" panose="02010609060101010101" pitchFamily="49" charset="-122"/>
              </a:rPr>
              <a:t>进程在内存和外存中的位置</a:t>
            </a:r>
            <a:endParaRPr lang="zh-CN" altLang="en-US" sz="2800" b="1">
              <a:ea typeface="黑体" panose="02010609060101010101" pitchFamily="49" charset="-122"/>
            </a:endParaRPr>
          </a:p>
        </p:txBody>
      </p:sp>
      <p:sp>
        <p:nvSpPr>
          <p:cNvPr id="45060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P76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标题 348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虚拟内存中的用户进程</a:t>
            </a:r>
            <a:endParaRPr lang="zh-CN" altLang="en-US" smtClean="0"/>
          </a:p>
        </p:txBody>
      </p:sp>
      <p:pic>
        <p:nvPicPr>
          <p:cNvPr id="46082" name="内容占位符 34818" descr="3.13"/>
          <p:cNvPicPr>
            <a:picLocks noGrp="1" noChangeAspect="1"/>
          </p:cNvPicPr>
          <p:nvPr>
            <p:ph idx="1"/>
          </p:nvPr>
        </p:nvPicPr>
        <p:blipFill>
          <a:blip r:embed="rId1">
            <a:lum bright="24000"/>
          </a:blip>
          <a:srcRect/>
          <a:stretch>
            <a:fillRect/>
          </a:stretch>
        </p:blipFill>
        <p:spPr>
          <a:xfrm>
            <a:off x="0" y="1637983"/>
            <a:ext cx="9144000" cy="5021262"/>
          </a:xfrm>
        </p:spPr>
      </p:pic>
      <p:sp>
        <p:nvSpPr>
          <p:cNvPr id="46083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P78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标题 3584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mtClean="0"/>
              <a:t>进程控制块</a:t>
            </a:r>
            <a:endParaRPr lang="zh-CN" altLang="en-US" smtClean="0"/>
          </a:p>
        </p:txBody>
      </p:sp>
      <p:sp>
        <p:nvSpPr>
          <p:cNvPr id="35843" name="圆角矩形 35842"/>
          <p:cNvSpPr>
            <a:spLocks noChangeArrowheads="1"/>
          </p:cNvSpPr>
          <p:nvPr/>
        </p:nvSpPr>
        <p:spPr bwMode="auto">
          <a:xfrm>
            <a:off x="720725" y="1773238"/>
            <a:ext cx="8064500" cy="1439862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9E8FF9"/>
              </a:gs>
              <a:gs pos="100000">
                <a:srgbClr val="F3F1FE"/>
              </a:gs>
            </a:gsLst>
            <a:lin ang="5400000" scaled="1"/>
          </a:gradFill>
          <a:ln w="25400">
            <a:solidFill>
              <a:srgbClr val="8497E6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35844" name="圆角矩形 35843"/>
          <p:cNvSpPr>
            <a:spLocks noChangeArrowheads="1"/>
          </p:cNvSpPr>
          <p:nvPr/>
        </p:nvSpPr>
        <p:spPr bwMode="auto">
          <a:xfrm>
            <a:off x="250825" y="3644900"/>
            <a:ext cx="8642350" cy="2547938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00CCFF"/>
              </a:gs>
              <a:gs pos="100000">
                <a:srgbClr val="B9F1FF"/>
              </a:gs>
            </a:gsLst>
            <a:lin ang="5400000" scaled="1"/>
          </a:gradFill>
          <a:ln w="25400">
            <a:solidFill>
              <a:srgbClr val="2AA1DC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35845" name="组合 35844"/>
          <p:cNvGrpSpPr/>
          <p:nvPr/>
        </p:nvGrpSpPr>
        <p:grpSpPr bwMode="auto">
          <a:xfrm>
            <a:off x="2743200" y="3357563"/>
            <a:ext cx="3816350" cy="576262"/>
            <a:chOff x="0" y="0"/>
            <a:chExt cx="2404" cy="363"/>
          </a:xfrm>
        </p:grpSpPr>
        <p:sp>
          <p:nvSpPr>
            <p:cNvPr id="47117" name="圆角矩形 35845"/>
            <p:cNvSpPr>
              <a:spLocks noChangeArrowheads="1"/>
            </p:cNvSpPr>
            <p:nvPr/>
          </p:nvSpPr>
          <p:spPr bwMode="auto">
            <a:xfrm>
              <a:off x="0" y="0"/>
              <a:ext cx="2404" cy="3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2AA1DC"/>
                </a:gs>
                <a:gs pos="100000">
                  <a:srgbClr val="06338E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7118" name="八边形 35846"/>
            <p:cNvSpPr>
              <a:spLocks noChangeArrowheads="1"/>
            </p:cNvSpPr>
            <p:nvPr/>
          </p:nvSpPr>
          <p:spPr bwMode="auto">
            <a:xfrm>
              <a:off x="182" y="136"/>
              <a:ext cx="77" cy="77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rgbClr val="FEFEFE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7119" name="八边形 35847"/>
            <p:cNvSpPr>
              <a:spLocks noChangeArrowheads="1"/>
            </p:cNvSpPr>
            <p:nvPr/>
          </p:nvSpPr>
          <p:spPr bwMode="auto">
            <a:xfrm>
              <a:off x="2132" y="136"/>
              <a:ext cx="77" cy="77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rgbClr val="FEFEFE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35849" name="矩形 35848"/>
          <p:cNvSpPr>
            <a:spLocks noChangeArrowheads="1"/>
          </p:cNvSpPr>
          <p:nvPr/>
        </p:nvSpPr>
        <p:spPr bwMode="auto">
          <a:xfrm>
            <a:off x="830263" y="2016125"/>
            <a:ext cx="7632700" cy="1117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defTabSz="0" eaLnBrk="0" hangingPunct="0">
              <a:lnSpc>
                <a:spcPct val="120000"/>
              </a:lnSpc>
              <a:buFont typeface="Wingdings" panose="05000000000000000000" pitchFamily="2" charset="2"/>
              <a:buNone/>
              <a:tabLst>
                <a:tab pos="628650" algn="l"/>
              </a:tabLst>
            </a:pP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800" b="1">
                <a:solidFill>
                  <a:srgbClr val="0058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进程控制块</a:t>
            </a:r>
            <a:r>
              <a:rPr lang="en-US" altLang="zh-CN" sz="2800" b="1">
                <a:solidFill>
                  <a:srgbClr val="0058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(PCB)</a:t>
            </a:r>
            <a:r>
              <a:rPr lang="zh-CN" altLang="en-US" sz="2800" b="1">
                <a:solidFill>
                  <a:srgbClr val="0058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是系统用来控制和管理进程而设置的数据结构。进程与</a:t>
            </a:r>
            <a:r>
              <a:rPr lang="en-US" altLang="zh-CN" sz="2800" b="1">
                <a:solidFill>
                  <a:srgbClr val="0058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PCB</a:t>
            </a:r>
            <a:r>
              <a:rPr lang="zh-CN" altLang="en-US" sz="2800" b="1">
                <a:solidFill>
                  <a:srgbClr val="0058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一一对应</a:t>
            </a:r>
            <a:endParaRPr lang="zh-CN" altLang="en-US" sz="2800" b="1">
              <a:solidFill>
                <a:srgbClr val="0058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5850" name="组合 35849"/>
          <p:cNvGrpSpPr/>
          <p:nvPr/>
        </p:nvGrpSpPr>
        <p:grpSpPr bwMode="auto">
          <a:xfrm>
            <a:off x="2879725" y="1484313"/>
            <a:ext cx="3744913" cy="576262"/>
            <a:chOff x="0" y="0"/>
            <a:chExt cx="2359" cy="363"/>
          </a:xfrm>
        </p:grpSpPr>
        <p:sp>
          <p:nvSpPr>
            <p:cNvPr id="47114" name="圆角矩形 35850"/>
            <p:cNvSpPr>
              <a:spLocks noChangeArrowheads="1"/>
            </p:cNvSpPr>
            <p:nvPr/>
          </p:nvSpPr>
          <p:spPr bwMode="auto">
            <a:xfrm>
              <a:off x="0" y="0"/>
              <a:ext cx="2359" cy="36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B76DC"/>
                </a:gs>
                <a:gs pos="100000">
                  <a:srgbClr val="333399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7115" name="八边形 35851"/>
            <p:cNvSpPr>
              <a:spLocks noChangeArrowheads="1"/>
            </p:cNvSpPr>
            <p:nvPr/>
          </p:nvSpPr>
          <p:spPr bwMode="auto">
            <a:xfrm>
              <a:off x="227" y="128"/>
              <a:ext cx="78" cy="77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rgbClr val="FEFEFE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7116" name="八边形 35852"/>
            <p:cNvSpPr>
              <a:spLocks noChangeArrowheads="1"/>
            </p:cNvSpPr>
            <p:nvPr/>
          </p:nvSpPr>
          <p:spPr bwMode="auto">
            <a:xfrm>
              <a:off x="2086" y="128"/>
              <a:ext cx="78" cy="77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rgbClr val="FEFEFE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35854" name="矩形 35853"/>
          <p:cNvSpPr>
            <a:spLocks noChangeArrowheads="1"/>
          </p:cNvSpPr>
          <p:nvPr/>
        </p:nvSpPr>
        <p:spPr bwMode="auto">
          <a:xfrm>
            <a:off x="4284663" y="1484313"/>
            <a:ext cx="935037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defTabSz="0" eaLnBrk="0" hangingPunct="0">
              <a:buFont typeface="Wingdings" panose="05000000000000000000" pitchFamily="2" charset="2"/>
              <a:buNone/>
              <a:tabLst>
                <a:tab pos="628650" algn="l"/>
              </a:tabLst>
            </a:pPr>
            <a:r>
              <a:rPr lang="en-US" altLang="zh-CN" sz="2800" b="1">
                <a:solidFill>
                  <a:schemeClr val="bg1"/>
                </a:solidFill>
                <a:ea typeface="黑体" panose="02010609060101010101" pitchFamily="49" charset="-122"/>
              </a:rPr>
              <a:t>PCB</a:t>
            </a:r>
            <a:endParaRPr lang="en-US" altLang="zh-CN" sz="2800" b="1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35855" name="矩形 35854"/>
          <p:cNvSpPr>
            <a:spLocks noChangeArrowheads="1"/>
          </p:cNvSpPr>
          <p:nvPr/>
        </p:nvSpPr>
        <p:spPr bwMode="auto">
          <a:xfrm>
            <a:off x="3851275" y="3357563"/>
            <a:ext cx="1944688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defTabSz="0" eaLnBrk="0" hangingPunct="0">
              <a:buFont typeface="Wingdings" panose="05000000000000000000" pitchFamily="2" charset="2"/>
              <a:buNone/>
              <a:tabLst>
                <a:tab pos="628650" algn="l"/>
              </a:tabLst>
            </a:pPr>
            <a:r>
              <a:rPr lang="en-US" altLang="zh-CN" sz="2800" b="1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800" b="1">
                <a:solidFill>
                  <a:schemeClr val="bg1"/>
                </a:solidFill>
                <a:ea typeface="黑体" panose="02010609060101010101" pitchFamily="49" charset="-122"/>
              </a:rPr>
              <a:t>注意</a:t>
            </a:r>
            <a:endParaRPr lang="zh-CN" altLang="en-US" sz="28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856" name="文本框 35855"/>
          <p:cNvSpPr txBox="1">
            <a:spLocks noChangeArrowheads="1"/>
          </p:cNvSpPr>
          <p:nvPr/>
        </p:nvSpPr>
        <p:spPr bwMode="auto">
          <a:xfrm>
            <a:off x="250825" y="4076700"/>
            <a:ext cx="8640763" cy="196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eaLnBrk="0" hangingPunct="0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6600"/>
                </a:solidFill>
                <a:ea typeface="黑体" panose="02010609060101010101" pitchFamily="49" charset="-122"/>
              </a:rPr>
              <a:t>①</a:t>
            </a:r>
            <a:r>
              <a:rPr lang="zh-CN" altLang="en-US" sz="2800" b="1">
                <a:ea typeface="黑体" panose="02010609060101010101" pitchFamily="49" charset="-122"/>
              </a:rPr>
              <a:t>系统创建新进程时，为它建立一个PCB</a:t>
            </a:r>
            <a:endParaRPr lang="zh-CN" altLang="en-US" sz="2800" b="1">
              <a:ea typeface="黑体" panose="02010609060101010101" pitchFamily="49" charset="-122"/>
            </a:endParaRPr>
          </a:p>
          <a:p>
            <a:pPr eaLnBrk="0" hangingPunct="0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6600"/>
                </a:solidFill>
                <a:ea typeface="黑体" panose="02010609060101010101" pitchFamily="49" charset="-122"/>
              </a:rPr>
              <a:t>②</a:t>
            </a:r>
            <a:r>
              <a:rPr lang="zh-CN" altLang="en-US" sz="2800" b="1">
                <a:ea typeface="黑体" panose="02010609060101010101" pitchFamily="49" charset="-122"/>
              </a:rPr>
              <a:t>进程结束时回收其PCB，进程随之消亡</a:t>
            </a:r>
            <a:endParaRPr lang="zh-CN" altLang="en-US" sz="2800" b="1">
              <a:ea typeface="黑体" panose="02010609060101010101" pitchFamily="49" charset="-122"/>
            </a:endParaRPr>
          </a:p>
          <a:p>
            <a:pPr eaLnBrk="0" hangingPunct="0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sz="2800" b="1">
                <a:solidFill>
                  <a:srgbClr val="FF6600"/>
                </a:solidFill>
                <a:ea typeface="黑体" panose="02010609060101010101" pitchFamily="49" charset="-122"/>
              </a:rPr>
              <a:t>③</a:t>
            </a:r>
            <a:r>
              <a:rPr lang="zh-CN" altLang="en-US" sz="2800" b="1">
                <a:ea typeface="黑体" panose="02010609060101010101" pitchFamily="49" charset="-122"/>
              </a:rPr>
              <a:t>PCB可被OS的多个模块读或修改，应常驻内存</a:t>
            </a:r>
            <a:endParaRPr lang="zh-CN" altLang="en-US" sz="2800" b="1">
              <a:ea typeface="黑体" panose="02010609060101010101" pitchFamily="49" charset="-122"/>
            </a:endParaRPr>
          </a:p>
          <a:p>
            <a:pPr eaLnBrk="0" hangingPunct="0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6600"/>
                </a:solidFill>
                <a:ea typeface="黑体" panose="02010609060101010101" pitchFamily="49" charset="-122"/>
              </a:rPr>
              <a:t>④</a:t>
            </a:r>
            <a:r>
              <a:rPr lang="zh-CN" altLang="en-US" sz="2800" b="1">
                <a:ea typeface="黑体" panose="02010609060101010101" pitchFamily="49" charset="-122"/>
              </a:rPr>
              <a:t>所有PCB组织成链表或队列结构，存放在PCB区内</a:t>
            </a:r>
            <a:endParaRPr lang="zh-CN" altLang="en-US" sz="2800" b="1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35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35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5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9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3" dur="500"/>
                                        <p:tgtEl>
                                          <p:spTgt spid="35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4" grpId="0"/>
      <p:bldP spid="35855" grpId="0"/>
      <p:bldP spid="3585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标题 368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PCB中的信息</a:t>
            </a:r>
            <a:endParaRPr lang="zh-CN" altLang="en-US" smtClean="0"/>
          </a:p>
        </p:txBody>
      </p:sp>
      <p:pic>
        <p:nvPicPr>
          <p:cNvPr id="48130" name="内容占位符 36866" descr="3.11--biao3.5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417638"/>
            <a:ext cx="9039225" cy="4841875"/>
          </a:xfrm>
        </p:spPr>
      </p:pic>
      <p:sp>
        <p:nvSpPr>
          <p:cNvPr id="48131" name="直接连接符 36867"/>
          <p:cNvSpPr>
            <a:spLocks noChangeShapeType="1"/>
          </p:cNvSpPr>
          <p:nvPr/>
        </p:nvSpPr>
        <p:spPr bwMode="auto">
          <a:xfrm>
            <a:off x="3276600" y="2060575"/>
            <a:ext cx="1511300" cy="1588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132" name="直接连接符 36868"/>
          <p:cNvSpPr>
            <a:spLocks noChangeShapeType="1"/>
          </p:cNvSpPr>
          <p:nvPr/>
        </p:nvSpPr>
        <p:spPr bwMode="auto">
          <a:xfrm>
            <a:off x="3306763" y="3660775"/>
            <a:ext cx="1511300" cy="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133" name="椭圆 36869"/>
          <p:cNvSpPr>
            <a:spLocks noChangeArrowheads="1"/>
          </p:cNvSpPr>
          <p:nvPr/>
        </p:nvSpPr>
        <p:spPr bwMode="auto">
          <a:xfrm>
            <a:off x="0" y="2565400"/>
            <a:ext cx="971550" cy="431800"/>
          </a:xfrm>
          <a:prstGeom prst="ellipse">
            <a:avLst/>
          </a:prstGeom>
          <a:noFill/>
          <a:ln w="9525">
            <a:solidFill>
              <a:srgbClr val="FF00FF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48134" name="椭圆 36870"/>
          <p:cNvSpPr>
            <a:spLocks noChangeArrowheads="1"/>
          </p:cNvSpPr>
          <p:nvPr/>
        </p:nvSpPr>
        <p:spPr bwMode="auto">
          <a:xfrm>
            <a:off x="0" y="4725988"/>
            <a:ext cx="1763713" cy="431800"/>
          </a:xfrm>
          <a:prstGeom prst="ellipse">
            <a:avLst/>
          </a:prstGeom>
          <a:noFill/>
          <a:ln w="9525">
            <a:solidFill>
              <a:srgbClr val="FF00FF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48135" name="矩形 36871"/>
          <p:cNvSpPr>
            <a:spLocks noGrp="1"/>
          </p:cNvSpPr>
          <p:nvPr/>
        </p:nvSpPr>
        <p:spPr bwMode="auto">
          <a:xfrm>
            <a:off x="5868988" y="2193925"/>
            <a:ext cx="3275012" cy="742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标识符 唯一性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</p:txBody>
      </p:sp>
      <p:sp>
        <p:nvSpPr>
          <p:cNvPr id="48136" name="矩形 36872"/>
          <p:cNvSpPr>
            <a:spLocks noGrp="1"/>
          </p:cNvSpPr>
          <p:nvPr/>
        </p:nvSpPr>
        <p:spPr bwMode="auto">
          <a:xfrm>
            <a:off x="6726238" y="4352925"/>
            <a:ext cx="1960562" cy="744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PSW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</p:txBody>
      </p:sp>
      <p:sp>
        <p:nvSpPr>
          <p:cNvPr id="48137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P77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ChangeAspect="1"/>
          </p:cNvGraphicFramePr>
          <p:nvPr>
            <p:ph idx="1"/>
          </p:nvPr>
        </p:nvGraphicFramePr>
        <p:xfrm>
          <a:off x="179705" y="1412875"/>
          <a:ext cx="8137525" cy="5098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172200" imgH="3867150" progId="Paint.Picture">
                  <p:embed/>
                </p:oleObj>
              </mc:Choice>
              <mc:Fallback>
                <p:oleObj name="" r:id="rId1" imgW="6172200" imgH="38671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>
                        <a:lum bright="12000"/>
                      </a:blip>
                      <a:stretch>
                        <a:fillRect/>
                      </a:stretch>
                    </p:blipFill>
                    <p:spPr>
                      <a:xfrm>
                        <a:off x="179705" y="1412875"/>
                        <a:ext cx="8137525" cy="5098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3" name="标题 3788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程序状态字 PSW</a:t>
            </a:r>
            <a:endParaRPr lang="zh-CN" altLang="en-US" smtClean="0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5291773" y="3356610"/>
            <a:ext cx="1560512" cy="15875"/>
          </a:xfrm>
          <a:prstGeom prst="line">
            <a:avLst/>
          </a:prstGeom>
          <a:ln w="28575" cmpd="sng">
            <a:solidFill>
              <a:srgbClr val="FF00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V="1">
            <a:off x="1691323" y="4796473"/>
            <a:ext cx="1560512" cy="17462"/>
          </a:xfrm>
          <a:prstGeom prst="line">
            <a:avLst/>
          </a:prstGeom>
          <a:ln w="28575" cmpd="sng">
            <a:solidFill>
              <a:srgbClr val="FF00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57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P77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标题 389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zh-CN" smtClean="0"/>
          </a:p>
        </p:txBody>
      </p:sp>
      <p:pic>
        <p:nvPicPr>
          <p:cNvPr id="50178" name="内容占位符 38914" descr="3.12-biao3.6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274638"/>
            <a:ext cx="8677275" cy="6583362"/>
          </a:xfrm>
        </p:spPr>
      </p:pic>
      <p:sp>
        <p:nvSpPr>
          <p:cNvPr id="50179" name="直接连接符 38915"/>
          <p:cNvSpPr>
            <a:spLocks noChangeShapeType="1"/>
          </p:cNvSpPr>
          <p:nvPr/>
        </p:nvSpPr>
        <p:spPr bwMode="auto">
          <a:xfrm>
            <a:off x="0" y="3236913"/>
            <a:ext cx="1512888" cy="1587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180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P77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07950" y="2443163"/>
            <a:ext cx="8569325" cy="3175"/>
          </a:xfrm>
          <a:prstGeom prst="line">
            <a:avLst/>
          </a:prstGeom>
          <a:ln w="28575" cmpd="sng">
            <a:solidFill>
              <a:srgbClr val="FF00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39937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1143000"/>
          </a:xfrm>
        </p:spPr>
        <p:txBody>
          <a:bodyPr/>
          <a:lstStyle/>
          <a:p>
            <a:r>
              <a:rPr lang="zh-CN" altLang="en-US" smtClean="0"/>
              <a:t>PCB中的信息</a:t>
            </a:r>
            <a:endParaRPr lang="zh-CN" altLang="en-US" smtClean="0"/>
          </a:p>
        </p:txBody>
      </p:sp>
      <p:pic>
        <p:nvPicPr>
          <p:cNvPr id="51202" name="内容占位符 39938" descr="3.11--biao3.5(xu)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85725" y="1122363"/>
            <a:ext cx="9058275" cy="5735637"/>
          </a:xfrm>
        </p:spPr>
      </p:pic>
      <p:sp>
        <p:nvSpPr>
          <p:cNvPr id="51203" name="直接连接符 39939"/>
          <p:cNvSpPr>
            <a:spLocks noChangeShapeType="1"/>
          </p:cNvSpPr>
          <p:nvPr/>
        </p:nvSpPr>
        <p:spPr bwMode="auto">
          <a:xfrm>
            <a:off x="3783013" y="1482725"/>
            <a:ext cx="1511300" cy="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204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P77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2762250" y="2024063"/>
            <a:ext cx="801688" cy="15875"/>
          </a:xfrm>
          <a:prstGeom prst="line">
            <a:avLst/>
          </a:prstGeom>
          <a:ln w="28575" cmpd="sng">
            <a:solidFill>
              <a:srgbClr val="FF00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4749800" y="3686175"/>
            <a:ext cx="901700" cy="0"/>
          </a:xfrm>
          <a:prstGeom prst="line">
            <a:avLst/>
          </a:prstGeom>
          <a:ln w="28575" cmpd="sng">
            <a:solidFill>
              <a:srgbClr val="FF00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2819400" y="2586038"/>
            <a:ext cx="744538" cy="0"/>
          </a:xfrm>
          <a:prstGeom prst="line">
            <a:avLst/>
          </a:prstGeom>
          <a:ln w="28575" cmpd="sng">
            <a:solidFill>
              <a:srgbClr val="FF00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675063" y="3998913"/>
            <a:ext cx="465137" cy="0"/>
          </a:xfrm>
          <a:prstGeom prst="line">
            <a:avLst/>
          </a:prstGeom>
          <a:ln w="28575" cmpd="sng">
            <a:solidFill>
              <a:srgbClr val="FF00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816600" y="6202363"/>
            <a:ext cx="2644775" cy="15875"/>
          </a:xfrm>
          <a:prstGeom prst="line">
            <a:avLst/>
          </a:prstGeom>
          <a:ln w="28575" cmpd="sng">
            <a:solidFill>
              <a:srgbClr val="FF00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标题 40961"/>
          <p:cNvSpPr>
            <a:spLocks noGrp="1"/>
          </p:cNvSpPr>
          <p:nvPr>
            <p:ph type="title"/>
          </p:nvPr>
        </p:nvSpPr>
        <p:spPr>
          <a:xfrm>
            <a:off x="457200" y="276225"/>
            <a:ext cx="8229600" cy="103505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进程链表结构</a:t>
            </a:r>
            <a:endParaRPr lang="zh-CN" altLang="en-US" smtClean="0"/>
          </a:p>
        </p:txBody>
      </p:sp>
      <p:pic>
        <p:nvPicPr>
          <p:cNvPr id="52226" name="内容占位符 40962" descr="3.14"/>
          <p:cNvPicPr>
            <a:picLocks noGrp="1" noChangeAspect="1"/>
          </p:cNvPicPr>
          <p:nvPr>
            <p:ph idx="1"/>
          </p:nvPr>
        </p:nvPicPr>
        <p:blipFill>
          <a:blip r:embed="rId1">
            <a:lum bright="12000"/>
          </a:blip>
          <a:srcRect/>
          <a:stretch>
            <a:fillRect/>
          </a:stretch>
        </p:blipFill>
        <p:spPr>
          <a:xfrm>
            <a:off x="0" y="1311275"/>
            <a:ext cx="9144000" cy="4578350"/>
          </a:xfrm>
        </p:spPr>
      </p:pic>
      <p:sp>
        <p:nvSpPr>
          <p:cNvPr id="52227" name="矩形 40963"/>
          <p:cNvSpPr>
            <a:spLocks noGrp="1"/>
          </p:cNvSpPr>
          <p:nvPr/>
        </p:nvSpPr>
        <p:spPr bwMode="auto">
          <a:xfrm>
            <a:off x="0" y="5889625"/>
            <a:ext cx="9144000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就绪队列、阻塞队列中谁在排队？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</p:txBody>
      </p:sp>
      <p:sp>
        <p:nvSpPr>
          <p:cNvPr id="52228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P79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标题 41985"/>
          <p:cNvSpPr>
            <a:spLocks noGrp="1"/>
          </p:cNvSpPr>
          <p:nvPr>
            <p:ph type="title"/>
          </p:nvPr>
        </p:nvSpPr>
        <p:spPr>
          <a:xfrm>
            <a:off x="457200" y="47625"/>
            <a:ext cx="8229600" cy="1143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3.4 进程控制</a:t>
            </a:r>
            <a:endParaRPr lang="zh-CN" altLang="en-US" smtClean="0"/>
          </a:p>
        </p:txBody>
      </p:sp>
      <p:pic>
        <p:nvPicPr>
          <p:cNvPr id="53250" name="内容占位符 41986" descr="3.14-biao3.7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525963" y="0"/>
            <a:ext cx="4618037" cy="6859588"/>
          </a:xfrm>
        </p:spPr>
      </p:pic>
      <p:sp>
        <p:nvSpPr>
          <p:cNvPr id="41988" name="矩形 41987"/>
          <p:cNvSpPr>
            <a:spLocks noGrp="1"/>
          </p:cNvSpPr>
          <p:nvPr/>
        </p:nvSpPr>
        <p:spPr>
          <a:xfrm>
            <a:off x="73025" y="833438"/>
            <a:ext cx="8229600" cy="597693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lnSpc>
                <a:spcPct val="130000"/>
              </a:lnSpc>
              <a:defRPr/>
            </a:pPr>
            <a:r>
              <a:rPr lang="zh-CN" altLang="en-US" dirty="0"/>
              <a:t>3.4.1 执行模式</a:t>
            </a:r>
            <a:endParaRPr lang="zh-CN" altLang="en-US" dirty="0"/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FF"/>
                </a:solidFill>
              </a:rPr>
              <a:t>用户进程：</a:t>
            </a:r>
            <a:endParaRPr lang="en-US" altLang="zh-CN" dirty="0">
              <a:solidFill>
                <a:srgbClr val="FF00FF"/>
              </a:solidFill>
            </a:endParaRPr>
          </a:p>
          <a:p>
            <a:pPr marL="457200" lvl="1" indent="0">
              <a:lnSpc>
                <a:spcPct val="13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/>
              <a:t>  </a:t>
            </a:r>
            <a:r>
              <a:rPr lang="zh-CN" altLang="en-US" dirty="0"/>
              <a:t>非特权态</a:t>
            </a:r>
            <a:endParaRPr lang="en-US" altLang="zh-CN" dirty="0"/>
          </a:p>
          <a:p>
            <a:pPr marL="457200" lvl="1" indent="0">
              <a:lnSpc>
                <a:spcPct val="13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/>
              <a:t>   </a:t>
            </a:r>
            <a:r>
              <a:rPr lang="zh-CN" altLang="en-US" dirty="0"/>
              <a:t>用户态</a:t>
            </a:r>
            <a:endParaRPr lang="zh-CN" altLang="en-US" dirty="0"/>
          </a:p>
          <a:p>
            <a:pPr lvl="1">
              <a:lnSpc>
                <a:spcPct val="130000"/>
              </a:lnSpc>
              <a:buFont typeface="Wingdings" panose="05000000000000000000" pitchFamily="2" charset="2"/>
              <a:buNone/>
              <a:defRPr/>
            </a:pPr>
            <a:r>
              <a:rPr lang="zh-CN" altLang="en-US" dirty="0"/>
              <a:t>   目态</a:t>
            </a:r>
            <a:endParaRPr lang="zh-CN" altLang="en-US" dirty="0"/>
          </a:p>
          <a:p>
            <a:pPr lvl="1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FF00FF"/>
                </a:solidFill>
              </a:rPr>
              <a:t>操作系统：</a:t>
            </a:r>
            <a:endParaRPr lang="en-US" altLang="zh-CN" dirty="0">
              <a:solidFill>
                <a:srgbClr val="FF00FF"/>
              </a:solidFill>
            </a:endParaRPr>
          </a:p>
          <a:p>
            <a:pPr marL="457200" lvl="1" indent="0">
              <a:lnSpc>
                <a:spcPct val="13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/>
              <a:t>   </a:t>
            </a:r>
            <a:r>
              <a:rPr lang="zh-CN" altLang="en-US" dirty="0"/>
              <a:t>特权态</a:t>
            </a:r>
            <a:endParaRPr lang="en-US" altLang="zh-CN" dirty="0"/>
          </a:p>
          <a:p>
            <a:pPr marL="457200" lvl="1" indent="0">
              <a:lnSpc>
                <a:spcPct val="13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/>
              <a:t>   </a:t>
            </a:r>
            <a:r>
              <a:rPr lang="zh-CN" altLang="en-US" dirty="0"/>
              <a:t>核心态</a:t>
            </a:r>
            <a:r>
              <a:rPr lang="en-US" altLang="zh-CN" dirty="0"/>
              <a:t>/</a:t>
            </a:r>
            <a:r>
              <a:rPr lang="zh-CN" altLang="en-US" dirty="0"/>
              <a:t>内核态</a:t>
            </a:r>
            <a:r>
              <a:rPr lang="en-US" altLang="zh-CN" dirty="0"/>
              <a:t>/</a:t>
            </a:r>
            <a:r>
              <a:rPr lang="zh-CN" altLang="en-US" dirty="0"/>
              <a:t>系统态</a:t>
            </a:r>
            <a:endParaRPr lang="zh-CN" altLang="en-US" dirty="0"/>
          </a:p>
          <a:p>
            <a:pPr lvl="1">
              <a:lnSpc>
                <a:spcPct val="130000"/>
              </a:lnSpc>
              <a:buFont typeface="Wingdings" panose="05000000000000000000" pitchFamily="2" charset="2"/>
              <a:buNone/>
              <a:defRPr/>
            </a:pPr>
            <a:r>
              <a:rPr lang="zh-CN" altLang="en-US" dirty="0"/>
              <a:t>   管态</a:t>
            </a:r>
            <a:endParaRPr lang="zh-CN" altLang="en-US" dirty="0"/>
          </a:p>
          <a:p>
            <a:pPr lvl="1">
              <a:lnSpc>
                <a:spcPct val="130000"/>
              </a:lnSpc>
              <a:buFont typeface="Wingdings" panose="05000000000000000000" pitchFamily="2" charset="2"/>
              <a:buNone/>
              <a:defRPr/>
            </a:pPr>
            <a:r>
              <a:rPr lang="zh-CN" altLang="en-US" dirty="0"/>
              <a:t>   </a:t>
            </a:r>
            <a:endParaRPr lang="zh-CN" altLang="en-US" dirty="0"/>
          </a:p>
        </p:txBody>
      </p:sp>
      <p:sp>
        <p:nvSpPr>
          <p:cNvPr id="53252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P80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标题 4300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3.4.1 执行模式</a:t>
            </a:r>
            <a:endParaRPr lang="zh-CN" altLang="en-US" smtClean="0"/>
          </a:p>
        </p:txBody>
      </p:sp>
      <p:sp>
        <p:nvSpPr>
          <p:cNvPr id="54274" name="文本占位符 430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mtClean="0"/>
              <a:t>使用用户态和系统态的原因</a:t>
            </a:r>
            <a:endParaRPr lang="zh-CN" altLang="en-US" smtClean="0"/>
          </a:p>
          <a:p>
            <a:pPr lvl="1">
              <a:lnSpc>
                <a:spcPct val="130000"/>
              </a:lnSpc>
            </a:pPr>
            <a:r>
              <a:rPr lang="zh-CN" altLang="en-US" smtClean="0"/>
              <a:t>安全 (保护操作系统不受用户进程的干涉)</a:t>
            </a:r>
            <a:endParaRPr lang="zh-CN" altLang="en-US" smtClean="0"/>
          </a:p>
          <a:p>
            <a:pPr>
              <a:lnSpc>
                <a:spcPct val="130000"/>
              </a:lnSpc>
            </a:pPr>
            <a:r>
              <a:rPr lang="zh-CN" altLang="en-US" smtClean="0"/>
              <a:t>如何标识两种模式</a:t>
            </a:r>
            <a:endParaRPr lang="zh-CN" altLang="en-US" smtClean="0"/>
          </a:p>
          <a:p>
            <a:pPr lvl="1">
              <a:lnSpc>
                <a:spcPct val="130000"/>
              </a:lnSpc>
            </a:pPr>
            <a:r>
              <a:rPr lang="zh-CN" altLang="en-US" smtClean="0"/>
              <a:t>PSW中的操作模式位</a:t>
            </a:r>
            <a:endParaRPr lang="zh-CN" altLang="en-US" smtClean="0"/>
          </a:p>
          <a:p>
            <a:pPr>
              <a:lnSpc>
                <a:spcPct val="130000"/>
              </a:lnSpc>
            </a:pPr>
            <a:r>
              <a:rPr lang="zh-CN" altLang="en-US" smtClean="0"/>
              <a:t>何时模式切换</a:t>
            </a:r>
            <a:endParaRPr lang="zh-CN" altLang="en-US" smtClean="0"/>
          </a:p>
          <a:p>
            <a:pPr lvl="1">
              <a:lnSpc>
                <a:spcPct val="130000"/>
              </a:lnSpc>
            </a:pPr>
            <a:r>
              <a:rPr lang="zh-CN" altLang="en-US" smtClean="0"/>
              <a:t>中断或系统调用时 (目态</a:t>
            </a:r>
            <a:r>
              <a:rPr lang="zh-CN" altLang="en-US" smtClean="0">
                <a:sym typeface="Arial" panose="020B0604020202020204" pitchFamily="34" charset="0"/>
              </a:rPr>
              <a:t>→管态</a:t>
            </a:r>
            <a:r>
              <a:rPr lang="zh-CN" altLang="en-US" smtClean="0"/>
              <a:t>)</a:t>
            </a:r>
            <a:endParaRPr lang="zh-CN" altLang="en-US" smtClean="0"/>
          </a:p>
          <a:p>
            <a:pPr lvl="1">
              <a:lnSpc>
                <a:spcPct val="130000"/>
              </a:lnSpc>
            </a:pPr>
            <a:r>
              <a:rPr lang="zh-CN" altLang="en-US" smtClean="0"/>
              <a:t>中断返回或系统调用返回时 (</a:t>
            </a:r>
            <a:r>
              <a:rPr lang="zh-CN" altLang="en-US" smtClean="0">
                <a:sym typeface="Arial" panose="020B0604020202020204" pitchFamily="34" charset="0"/>
              </a:rPr>
              <a:t>管</a:t>
            </a:r>
            <a:r>
              <a:rPr lang="zh-CN" altLang="en-US" smtClean="0"/>
              <a:t>态</a:t>
            </a:r>
            <a:r>
              <a:rPr lang="zh-CN" altLang="en-US" smtClean="0">
                <a:sym typeface="Arial" panose="020B0604020202020204" pitchFamily="34" charset="0"/>
              </a:rPr>
              <a:t>→</a:t>
            </a:r>
            <a:r>
              <a:rPr lang="zh-CN" altLang="en-US" smtClean="0"/>
              <a:t>目</a:t>
            </a:r>
            <a:r>
              <a:rPr lang="zh-CN" altLang="en-US" smtClean="0">
                <a:sym typeface="Arial" panose="020B0604020202020204" pitchFamily="34" charset="0"/>
              </a:rPr>
              <a:t>态</a:t>
            </a:r>
            <a:r>
              <a:rPr lang="zh-CN" altLang="en-US" smtClean="0"/>
              <a:t>)</a:t>
            </a:r>
            <a:endParaRPr lang="zh-CN" altLang="en-US" smtClean="0"/>
          </a:p>
          <a:p>
            <a:pPr lvl="1"/>
            <a:endParaRPr lang="zh-CN" altLang="en-US" smtClean="0"/>
          </a:p>
        </p:txBody>
      </p:sp>
      <p:sp>
        <p:nvSpPr>
          <p:cNvPr id="54275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P80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7169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mtClean="0"/>
              <a:t>3.1 进程的概念</a:t>
            </a:r>
            <a:endParaRPr lang="zh-CN" altLang="en-US" smtClean="0"/>
          </a:p>
        </p:txBody>
      </p:sp>
      <p:grpSp>
        <p:nvGrpSpPr>
          <p:cNvPr id="7171" name="组合 7170"/>
          <p:cNvGrpSpPr/>
          <p:nvPr/>
        </p:nvGrpSpPr>
        <p:grpSpPr bwMode="auto">
          <a:xfrm>
            <a:off x="457200" y="1341438"/>
            <a:ext cx="6624638" cy="1287462"/>
            <a:chOff x="0" y="0"/>
            <a:chExt cx="3981" cy="811"/>
          </a:xfrm>
        </p:grpSpPr>
        <p:grpSp>
          <p:nvGrpSpPr>
            <p:cNvPr id="18445" name="组合 7171"/>
            <p:cNvGrpSpPr/>
            <p:nvPr/>
          </p:nvGrpSpPr>
          <p:grpSpPr bwMode="auto">
            <a:xfrm>
              <a:off x="0" y="43"/>
              <a:ext cx="3981" cy="768"/>
              <a:chOff x="0" y="0"/>
              <a:chExt cx="3981" cy="768"/>
            </a:xfrm>
          </p:grpSpPr>
          <p:sp>
            <p:nvSpPr>
              <p:cNvPr id="7173" name="圆角矩形 7172"/>
              <p:cNvSpPr/>
              <p:nvPr/>
            </p:nvSpPr>
            <p:spPr>
              <a:xfrm>
                <a:off x="0" y="96"/>
                <a:ext cx="3981" cy="67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folHlink">
                      <a:alpha val="100000"/>
                    </a:schemeClr>
                  </a:gs>
                  <a:gs pos="100000">
                    <a:schemeClr val="folHlink">
                      <a:gamma/>
                      <a:tint val="51373"/>
                      <a:invGamma/>
                      <a:alpha val="10000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pPr>
                  <a:buFont typeface="Arial" panose="020B0604020202020204" pitchFamily="34" charset="0"/>
                  <a:buNone/>
                  <a:defRPr/>
                </a:pPr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48" name="圆角矩形 717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81" cy="519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7175" name="圆角矩形 7174"/>
              <p:cNvSpPr/>
              <p:nvPr/>
            </p:nvSpPr>
            <p:spPr>
              <a:xfrm flipV="1">
                <a:off x="0" y="336"/>
                <a:ext cx="3978" cy="240"/>
              </a:xfrm>
              <a:prstGeom prst="roundRect">
                <a:avLst>
                  <a:gd name="adj" fmla="val 23750"/>
                </a:avLst>
              </a:prstGeom>
              <a:gradFill rotWithShape="1">
                <a:gsLst>
                  <a:gs pos="0">
                    <a:schemeClr val="folHlink">
                      <a:gamma/>
                      <a:tint val="0"/>
                      <a:invGamma/>
                      <a:alpha val="100000"/>
                    </a:schemeClr>
                  </a:gs>
                  <a:gs pos="100000">
                    <a:schemeClr val="folHlink">
                      <a:alpha val="10000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pPr>
                  <a:buFont typeface="Arial" panose="020B0604020202020204" pitchFamily="34" charset="0"/>
                  <a:buNone/>
                  <a:defRPr/>
                </a:pPr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8446" name="矩形 7175"/>
            <p:cNvSpPr>
              <a:spLocks noChangeArrowheads="1"/>
            </p:cNvSpPr>
            <p:nvPr/>
          </p:nvSpPr>
          <p:spPr bwMode="auto">
            <a:xfrm>
              <a:off x="96" y="0"/>
              <a:ext cx="2365" cy="32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Clr>
                  <a:srgbClr val="CC3300"/>
                </a:buClr>
                <a:buFont typeface="Wingdings" panose="05000000000000000000" pitchFamily="2" charset="2"/>
                <a:buChar char="n"/>
              </a:pPr>
              <a:r>
                <a:rPr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8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引入进程的原因</a:t>
              </a:r>
              <a:endParaRPr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177" name="组合 7176"/>
          <p:cNvGrpSpPr/>
          <p:nvPr/>
        </p:nvGrpSpPr>
        <p:grpSpPr bwMode="auto">
          <a:xfrm>
            <a:off x="457200" y="3357563"/>
            <a:ext cx="6696075" cy="1287462"/>
            <a:chOff x="0" y="0"/>
            <a:chExt cx="3981" cy="811"/>
          </a:xfrm>
        </p:grpSpPr>
        <p:grpSp>
          <p:nvGrpSpPr>
            <p:cNvPr id="18440" name="组合 7177"/>
            <p:cNvGrpSpPr/>
            <p:nvPr/>
          </p:nvGrpSpPr>
          <p:grpSpPr bwMode="auto">
            <a:xfrm>
              <a:off x="0" y="43"/>
              <a:ext cx="3981" cy="768"/>
              <a:chOff x="0" y="0"/>
              <a:chExt cx="3981" cy="768"/>
            </a:xfrm>
          </p:grpSpPr>
          <p:sp>
            <p:nvSpPr>
              <p:cNvPr id="7179" name="圆角矩形 7178"/>
              <p:cNvSpPr/>
              <p:nvPr/>
            </p:nvSpPr>
            <p:spPr>
              <a:xfrm>
                <a:off x="0" y="96"/>
                <a:ext cx="3981" cy="67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accent2">
                      <a:alpha val="100000"/>
                    </a:schemeClr>
                  </a:gs>
                  <a:gs pos="100000">
                    <a:schemeClr val="accent2">
                      <a:gamma/>
                      <a:tint val="51373"/>
                      <a:invGamma/>
                      <a:alpha val="10000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pPr>
                  <a:buFont typeface="Arial" panose="020B0604020202020204" pitchFamily="34" charset="0"/>
                  <a:buNone/>
                  <a:defRPr/>
                </a:pPr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43" name="圆角矩形 717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81" cy="51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7181" name="圆角矩形 7180"/>
              <p:cNvSpPr/>
              <p:nvPr/>
            </p:nvSpPr>
            <p:spPr>
              <a:xfrm flipV="1">
                <a:off x="0" y="336"/>
                <a:ext cx="3978" cy="240"/>
              </a:xfrm>
              <a:prstGeom prst="roundRect">
                <a:avLst>
                  <a:gd name="adj" fmla="val 23750"/>
                </a:avLst>
              </a:prstGeom>
              <a:gradFill rotWithShape="1">
                <a:gsLst>
                  <a:gs pos="0">
                    <a:schemeClr val="accent2">
                      <a:gamma/>
                      <a:tint val="0"/>
                      <a:invGamma/>
                      <a:alpha val="100000"/>
                    </a:schemeClr>
                  </a:gs>
                  <a:gs pos="100000">
                    <a:schemeClr val="accent2">
                      <a:alpha val="10000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pPr>
                  <a:buFont typeface="Arial" panose="020B0604020202020204" pitchFamily="34" charset="0"/>
                  <a:buNone/>
                  <a:defRPr/>
                </a:pPr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8441" name="矩形 7181"/>
            <p:cNvSpPr>
              <a:spLocks noChangeArrowheads="1"/>
            </p:cNvSpPr>
            <p:nvPr/>
          </p:nvSpPr>
          <p:spPr bwMode="auto">
            <a:xfrm>
              <a:off x="96" y="0"/>
              <a:ext cx="1296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eaLnBrk="0" hangingPunct="0">
                <a:spcBef>
                  <a:spcPct val="50000"/>
                </a:spcBef>
                <a:buClr>
                  <a:srgbClr val="CC3300"/>
                </a:buClr>
                <a:buFont typeface="Wingdings" panose="05000000000000000000" pitchFamily="2" charset="2"/>
                <a:buChar char="n"/>
              </a:pPr>
              <a:r>
                <a:rPr lang="en-US" altLang="zh-CN" sz="28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8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进程定义</a:t>
              </a:r>
              <a:endParaRPr lang="zh-CN" altLang="en-US" sz="28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183" name="圆角矩形 7182"/>
          <p:cNvSpPr>
            <a:spLocks noChangeArrowheads="1"/>
          </p:cNvSpPr>
          <p:nvPr/>
        </p:nvSpPr>
        <p:spPr bwMode="auto">
          <a:xfrm>
            <a:off x="2328863" y="1851025"/>
            <a:ext cx="5942012" cy="1362075"/>
          </a:xfrm>
          <a:prstGeom prst="roundRect">
            <a:avLst>
              <a:gd name="adj" fmla="val 29463"/>
            </a:avLst>
          </a:prstGeom>
          <a:solidFill>
            <a:schemeClr val="bg1"/>
          </a:solidFill>
          <a:ln w="28575">
            <a:solidFill>
              <a:schemeClr val="folHlink"/>
            </a:solidFill>
            <a:round/>
          </a:ln>
        </p:spPr>
        <p:txBody>
          <a:bodyPr vert="horz" wrap="square" lIns="91440" tIns="45720" rIns="91440" bIns="45720" numCol="1" anchor="ctr" anchorCtr="0" compatLnSpc="1"/>
          <a:lstStyle/>
          <a:p>
            <a:pPr eaLnBrk="0" hangingPunct="0">
              <a:buFont typeface="Wingdings" panose="05000000000000000000" pitchFamily="2" charset="2"/>
              <a:buChar char="l"/>
            </a:pPr>
            <a:r>
              <a:rPr lang="zh-CN" altLang="en-US" sz="2400" b="1">
                <a:ea typeface="黑体" panose="02010609060101010101" pitchFamily="49" charset="-122"/>
              </a:rPr>
              <a:t>为了使程序能并发执行，并能对并发的程序加以描述和控制而引入的（解决程序</a:t>
            </a:r>
            <a:r>
              <a:rPr lang="zh-CN" altLang="en-US" sz="2400" b="1">
                <a:solidFill>
                  <a:srgbClr val="FF0066"/>
                </a:solidFill>
                <a:ea typeface="黑体" panose="02010609060101010101" pitchFamily="49" charset="-122"/>
              </a:rPr>
              <a:t>并发</a:t>
            </a:r>
            <a:r>
              <a:rPr lang="zh-CN" altLang="en-US" sz="2400" b="1">
                <a:ea typeface="黑体" panose="02010609060101010101" pitchFamily="49" charset="-122"/>
              </a:rPr>
              <a:t>的</a:t>
            </a:r>
            <a:r>
              <a:rPr lang="zh-CN" altLang="en-US" sz="2400" b="1">
                <a:solidFill>
                  <a:srgbClr val="FF00FF"/>
                </a:solidFill>
                <a:ea typeface="黑体" panose="02010609060101010101" pitchFamily="49" charset="-122"/>
              </a:rPr>
              <a:t>不可再现</a:t>
            </a:r>
            <a:r>
              <a:rPr lang="zh-CN" altLang="en-US" sz="2400" b="1">
                <a:ea typeface="黑体" panose="02010609060101010101" pitchFamily="49" charset="-122"/>
              </a:rPr>
              <a:t>性而引入进程）</a:t>
            </a:r>
            <a:endParaRPr lang="zh-CN" altLang="en-US" sz="2400" b="1">
              <a:ea typeface="黑体" panose="02010609060101010101" pitchFamily="49" charset="-122"/>
            </a:endParaRPr>
          </a:p>
        </p:txBody>
      </p:sp>
      <p:sp>
        <p:nvSpPr>
          <p:cNvPr id="7184" name="圆角矩形 7183"/>
          <p:cNvSpPr>
            <a:spLocks noChangeArrowheads="1"/>
          </p:cNvSpPr>
          <p:nvPr/>
        </p:nvSpPr>
        <p:spPr bwMode="auto">
          <a:xfrm>
            <a:off x="1298575" y="4078288"/>
            <a:ext cx="7845425" cy="1462087"/>
          </a:xfrm>
          <a:prstGeom prst="roundRect">
            <a:avLst>
              <a:gd name="adj" fmla="val 29463"/>
            </a:avLst>
          </a:prstGeom>
          <a:solidFill>
            <a:schemeClr val="bg1"/>
          </a:solidFill>
          <a:ln w="28575">
            <a:solidFill>
              <a:schemeClr val="accent2"/>
            </a:solidFill>
            <a:round/>
          </a:ln>
        </p:spPr>
        <p:txBody>
          <a:bodyPr vert="horz" wrap="square" lIns="91440" tIns="45720" rIns="91440" bIns="45720" numCol="1" anchor="ctr" anchorCtr="0" compatLnSpc="1"/>
          <a:lstStyle/>
          <a:p>
            <a:pPr eaLnBrk="0" hangingPunct="0"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rgbClr val="FF00FF"/>
                </a:solidFill>
                <a:ea typeface="黑体" panose="02010609060101010101" pitchFamily="49" charset="-122"/>
              </a:rPr>
              <a:t>进程是执行中的程序</a:t>
            </a:r>
            <a:r>
              <a:rPr lang="zh-CN" altLang="en-US" sz="2400" b="1">
                <a:ea typeface="黑体" panose="02010609060101010101" pitchFamily="49" charset="-122"/>
              </a:rPr>
              <a:t>（进程是程序的一次执行过程）</a:t>
            </a:r>
            <a:endParaRPr lang="zh-CN" altLang="en-US" sz="2400" b="1">
              <a:ea typeface="黑体" panose="02010609060101010101" pitchFamily="49" charset="-122"/>
            </a:endParaRPr>
          </a:p>
          <a:p>
            <a:pPr eaLnBrk="0" hangingPunct="0"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rgbClr val="6600CC"/>
                </a:solidFill>
                <a:ea typeface="黑体" panose="02010609060101010101" pitchFamily="49" charset="-122"/>
              </a:rPr>
              <a:t>进程是动态概念，有生命周期</a:t>
            </a:r>
            <a:endParaRPr lang="zh-CN" altLang="en-US" sz="2400" b="1">
              <a:solidFill>
                <a:srgbClr val="6600CC"/>
              </a:solidFill>
              <a:ea typeface="黑体" panose="02010609060101010101" pitchFamily="49" charset="-122"/>
            </a:endParaRPr>
          </a:p>
          <a:p>
            <a:pPr eaLnBrk="0" hangingPunct="0">
              <a:buFont typeface="Wingdings" panose="05000000000000000000" pitchFamily="2" charset="2"/>
              <a:buChar char="l"/>
            </a:pPr>
            <a:r>
              <a:rPr lang="zh-CN" altLang="en-US" sz="2400" b="1">
                <a:ea typeface="黑体" panose="02010609060101010101" pitchFamily="49" charset="-122"/>
              </a:rPr>
              <a:t>它是操作系统进行</a:t>
            </a:r>
            <a:r>
              <a:rPr lang="zh-CN" altLang="en-US" sz="2400" b="1">
                <a:solidFill>
                  <a:srgbClr val="FF0000"/>
                </a:solidFill>
                <a:ea typeface="黑体" panose="02010609060101010101" pitchFamily="49" charset="-122"/>
              </a:rPr>
              <a:t>资源分配和调度</a:t>
            </a:r>
            <a:r>
              <a:rPr lang="zh-CN" altLang="en-US" sz="2400" b="1">
                <a:ea typeface="黑体" panose="02010609060101010101" pitchFamily="49" charset="-122"/>
              </a:rPr>
              <a:t>的基本单位</a:t>
            </a:r>
            <a:endParaRPr lang="zh-CN" altLang="en-US" sz="2400" b="1">
              <a:ea typeface="黑体" panose="02010609060101010101" pitchFamily="49" charset="-122"/>
            </a:endParaRPr>
          </a:p>
        </p:txBody>
      </p:sp>
      <p:sp>
        <p:nvSpPr>
          <p:cNvPr id="7185" name="文本框 7184"/>
          <p:cNvSpPr txBox="1">
            <a:spLocks noChangeArrowheads="1"/>
          </p:cNvSpPr>
          <p:nvPr/>
        </p:nvSpPr>
        <p:spPr bwMode="auto">
          <a:xfrm>
            <a:off x="190500" y="5640388"/>
            <a:ext cx="8496300" cy="7318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6600"/>
                </a:solidFill>
                <a:ea typeface="黑体" panose="02010609060101010101" pitchFamily="49" charset="-122"/>
              </a:rPr>
              <a:t>进程</a:t>
            </a:r>
            <a:r>
              <a:rPr lang="zh-CN" altLang="en-US" sz="2400" b="1">
                <a:ea typeface="黑体" panose="02010609060101010101" pitchFamily="49" charset="-122"/>
              </a:rPr>
              <a:t>就是进程实体的一次执行过程 </a:t>
            </a:r>
            <a:r>
              <a:rPr lang="en-US" altLang="zh-CN" sz="2400" b="1">
                <a:ea typeface="黑体" panose="02010609060101010101" pitchFamily="49" charset="-122"/>
              </a:rPr>
              <a:t>(</a:t>
            </a:r>
            <a:r>
              <a:rPr lang="zh-CN" altLang="en-US" sz="2400" b="1">
                <a:solidFill>
                  <a:srgbClr val="0000CC"/>
                </a:solidFill>
                <a:ea typeface="黑体" panose="02010609060101010101" pitchFamily="49" charset="-122"/>
              </a:rPr>
              <a:t>动态</a:t>
            </a:r>
            <a:r>
              <a:rPr lang="en-US" altLang="zh-CN" sz="2400" b="1">
                <a:ea typeface="黑体" panose="02010609060101010101" pitchFamily="49" charset="-122"/>
              </a:rPr>
              <a:t>)</a:t>
            </a:r>
            <a:endParaRPr lang="en-US" altLang="zh-CN" sz="2400" b="1">
              <a:ea typeface="黑体" panose="02010609060101010101" pitchFamily="49" charset="-122"/>
            </a:endParaRPr>
          </a:p>
          <a:p>
            <a:pPr eaLnBrk="0" hangingPunct="0"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6600"/>
                </a:solidFill>
                <a:ea typeface="黑体" panose="02010609060101010101" pitchFamily="49" charset="-122"/>
              </a:rPr>
              <a:t>程序</a:t>
            </a:r>
            <a:r>
              <a:rPr lang="zh-CN" altLang="en-US" sz="2400" b="1">
                <a:ea typeface="黑体" panose="02010609060101010101" pitchFamily="49" charset="-122"/>
              </a:rPr>
              <a:t>是存放在介质上的一组有序指令集合 </a:t>
            </a:r>
            <a:r>
              <a:rPr lang="en-US" altLang="zh-CN" sz="2400" b="1">
                <a:ea typeface="黑体" panose="02010609060101010101" pitchFamily="49" charset="-122"/>
              </a:rPr>
              <a:t>(</a:t>
            </a:r>
            <a:r>
              <a:rPr lang="zh-CN" altLang="en-US" sz="2400" b="1">
                <a:solidFill>
                  <a:srgbClr val="0000CC"/>
                </a:solidFill>
                <a:ea typeface="黑体" panose="02010609060101010101" pitchFamily="49" charset="-122"/>
              </a:rPr>
              <a:t>静态</a:t>
            </a:r>
            <a:r>
              <a:rPr lang="en-US" altLang="zh-CN" sz="2400" b="1">
                <a:ea typeface="黑体" panose="02010609060101010101" pitchFamily="49" charset="-122"/>
              </a:rPr>
              <a:t>)</a:t>
            </a:r>
            <a:endParaRPr lang="en-US" altLang="zh-CN" sz="2400" b="1">
              <a:ea typeface="黑体" panose="02010609060101010101" pitchFamily="49" charset="-122"/>
            </a:endParaRPr>
          </a:p>
        </p:txBody>
      </p:sp>
      <p:sp>
        <p:nvSpPr>
          <p:cNvPr id="18439" name="文本框 7185"/>
          <p:cNvSpPr txBox="1">
            <a:spLocks noChangeArrowheads="1"/>
          </p:cNvSpPr>
          <p:nvPr/>
        </p:nvSpPr>
        <p:spPr bwMode="auto">
          <a:xfrm>
            <a:off x="17463" y="6473825"/>
            <a:ext cx="835025" cy="427038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增加</a:t>
            </a:r>
            <a:endParaRPr lang="zh-CN" altLang="en-US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3" grpId="0" bldLvl="0" animBg="1"/>
      <p:bldP spid="7184" grpId="0" bldLvl="0" animBg="1"/>
      <p:bldP spid="718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08440" cy="794385"/>
          </a:xfrm>
        </p:spPr>
        <p:txBody>
          <a:bodyPr/>
          <a:p>
            <a:r>
              <a:rPr lang="zh-CN" altLang="en-US">
                <a:solidFill>
                  <a:srgbClr val="FFFF00"/>
                </a:solidFill>
              </a:rPr>
              <a:t>复习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900" y="734695"/>
            <a:ext cx="8587105" cy="1849755"/>
          </a:xfrm>
        </p:spPr>
        <p:txBody>
          <a:bodyPr/>
          <a:p>
            <a:r>
              <a:rPr lang="zh-CN" altLang="en-US" sz="2400">
                <a:solidFill>
                  <a:schemeClr val="bg1"/>
                </a:solidFill>
              </a:rPr>
              <a:t>为什么引入进程概念？</a:t>
            </a:r>
            <a:r>
              <a:rPr lang="en-US" altLang="zh-CN" sz="2400">
                <a:solidFill>
                  <a:schemeClr val="bg1"/>
                </a:solidFill>
              </a:rPr>
              <a:t>   </a:t>
            </a:r>
            <a:r>
              <a:rPr lang="zh-CN" altLang="en-US" sz="2400">
                <a:solidFill>
                  <a:schemeClr val="bg1"/>
                </a:solidFill>
              </a:rPr>
              <a:t>什么是进程？</a:t>
            </a: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进程映像由什么组成？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进程的状态及状态转换（</a:t>
            </a:r>
            <a:r>
              <a:rPr lang="en-US" altLang="zh-CN" sz="2400">
                <a:solidFill>
                  <a:schemeClr val="bg1"/>
                </a:solidFill>
              </a:rPr>
              <a:t>3—5—7</a:t>
            </a:r>
            <a:r>
              <a:rPr lang="zh-CN" altLang="en-US" sz="2400">
                <a:solidFill>
                  <a:schemeClr val="bg1"/>
                </a:solidFill>
              </a:rPr>
              <a:t>状态）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什么事件导致新建、终止和挂起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PCB</a:t>
            </a:r>
            <a:r>
              <a:rPr lang="zh-CN" altLang="en-US" sz="2400">
                <a:solidFill>
                  <a:schemeClr val="bg1"/>
                </a:solidFill>
              </a:rPr>
              <a:t>及内容（进程链表）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用户模式和系统模式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39938" name="内容占位符 28674" descr="3.9-2"/>
          <p:cNvPicPr>
            <a:picLocks noGrp="1"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12000"/>
          </a:blip>
          <a:srcRect/>
          <a:stretch>
            <a:fillRect/>
          </a:stretch>
        </p:blipFill>
        <p:spPr>
          <a:xfrm>
            <a:off x="2339975" y="2996565"/>
            <a:ext cx="6687820" cy="3816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标题 4403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3.4.2 进程创建</a:t>
            </a:r>
            <a:endParaRPr lang="zh-CN" altLang="en-US" smtClean="0">
              <a:solidFill>
                <a:srgbClr val="FF00FF"/>
              </a:solidFill>
            </a:endParaRPr>
          </a:p>
        </p:txBody>
      </p:sp>
      <p:sp>
        <p:nvSpPr>
          <p:cNvPr id="44035" name="文本框 44034"/>
          <p:cNvSpPr txBox="1">
            <a:spLocks noChangeArrowheads="1"/>
          </p:cNvSpPr>
          <p:nvPr/>
        </p:nvSpPr>
        <p:spPr bwMode="auto">
          <a:xfrm>
            <a:off x="323850" y="1484313"/>
            <a:ext cx="8820150" cy="3968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eaLnBrk="0" hangingPunct="0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⑴</a:t>
            </a:r>
            <a:r>
              <a:rPr lang="zh-CN" altLang="en-US" sz="2800" b="1">
                <a:solidFill>
                  <a:srgbClr val="0000FF"/>
                </a:solidFill>
                <a:ea typeface="黑体" panose="02010609060101010101" pitchFamily="49" charset="-122"/>
              </a:rPr>
              <a:t>申请空白PCB</a:t>
            </a:r>
            <a:r>
              <a:rPr lang="zh-CN" altLang="en-US" sz="2800" b="1">
                <a:ea typeface="黑体" panose="02010609060101010101" pitchFamily="49" charset="-122"/>
              </a:rPr>
              <a:t> (进程有唯一数字标识)</a:t>
            </a:r>
            <a:endParaRPr lang="zh-CN" altLang="en-US" sz="2800" b="1">
              <a:ea typeface="黑体" panose="02010609060101010101" pitchFamily="49" charset="-122"/>
            </a:endParaRPr>
          </a:p>
          <a:p>
            <a:pPr eaLnBrk="0" hangingPunct="0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⑵</a:t>
            </a:r>
            <a:r>
              <a:rPr lang="zh-CN" altLang="en-US" sz="2800" b="1">
                <a:solidFill>
                  <a:srgbClr val="0000FF"/>
                </a:solidFill>
                <a:ea typeface="黑体" panose="02010609060101010101" pitchFamily="49" charset="-122"/>
              </a:rPr>
              <a:t>为新进程分配资源</a:t>
            </a:r>
            <a:r>
              <a:rPr lang="zh-CN" altLang="en-US" sz="2800" b="1">
                <a:ea typeface="黑体" panose="02010609060101010101" pitchFamily="49" charset="-122"/>
              </a:rPr>
              <a:t>  (为程序、数据和用户栈</a:t>
            </a:r>
            <a:r>
              <a:rPr lang="zh-CN" altLang="en-US" sz="2800" b="1">
                <a:solidFill>
                  <a:srgbClr val="FF00FF"/>
                </a:solidFill>
                <a:ea typeface="黑体" panose="02010609060101010101" pitchFamily="49" charset="-122"/>
              </a:rPr>
              <a:t>分配内存</a:t>
            </a:r>
            <a:r>
              <a:rPr lang="zh-CN" altLang="en-US" sz="2800" b="1">
                <a:ea typeface="黑体" panose="02010609060101010101" pitchFamily="49" charset="-122"/>
              </a:rPr>
              <a:t>)</a:t>
            </a:r>
            <a:endParaRPr lang="zh-CN" altLang="en-US" sz="2800" b="1">
              <a:ea typeface="黑体" panose="02010609060101010101" pitchFamily="49" charset="-122"/>
            </a:endParaRPr>
          </a:p>
          <a:p>
            <a:pPr eaLnBrk="0" hangingPunct="0">
              <a:spcBef>
                <a:spcPct val="10000"/>
              </a:spcBef>
              <a:buFont typeface="Arial" panose="020B0604020202020204" pitchFamily="34" charset="0"/>
              <a:buNone/>
            </a:pPr>
            <a:endParaRPr lang="zh-CN" altLang="en-US" sz="2800" b="1">
              <a:ea typeface="黑体" panose="02010609060101010101" pitchFamily="49" charset="-122"/>
            </a:endParaRPr>
          </a:p>
          <a:p>
            <a:pPr eaLnBrk="0" hangingPunct="0">
              <a:spcBef>
                <a:spcPct val="10000"/>
              </a:spcBef>
              <a:buFont typeface="Arial" panose="020B0604020202020204" pitchFamily="34" charset="0"/>
              <a:buNone/>
            </a:pPr>
            <a:endParaRPr lang="zh-CN" altLang="en-US" sz="2800" b="1">
              <a:ea typeface="黑体" panose="02010609060101010101" pitchFamily="49" charset="-122"/>
            </a:endParaRPr>
          </a:p>
          <a:p>
            <a:pPr eaLnBrk="0" hangingPunct="0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⑶</a:t>
            </a:r>
            <a:r>
              <a:rPr lang="zh-CN" altLang="en-US" sz="2800" b="1">
                <a:solidFill>
                  <a:srgbClr val="0000FF"/>
                </a:solidFill>
                <a:ea typeface="黑体" panose="02010609060101010101" pitchFamily="49" charset="-122"/>
              </a:rPr>
              <a:t>初始化PCB</a:t>
            </a:r>
            <a:endParaRPr lang="zh-CN" altLang="en-US" sz="2800" b="1">
              <a:solidFill>
                <a:srgbClr val="0000FF"/>
              </a:solidFill>
              <a:ea typeface="黑体" panose="02010609060101010101" pitchFamily="49" charset="-122"/>
            </a:endParaRPr>
          </a:p>
          <a:p>
            <a:pPr eaLnBrk="0" hangingPunct="0">
              <a:spcBef>
                <a:spcPct val="10000"/>
              </a:spcBef>
              <a:buFont typeface="Arial" panose="020B0604020202020204" pitchFamily="34" charset="0"/>
              <a:buNone/>
            </a:pPr>
            <a:endParaRPr lang="zh-CN" altLang="en-US" sz="2800" b="1">
              <a:ea typeface="黑体" panose="02010609060101010101" pitchFamily="49" charset="-122"/>
            </a:endParaRPr>
          </a:p>
          <a:p>
            <a:pPr eaLnBrk="0" hangingPunct="0">
              <a:spcBef>
                <a:spcPct val="10000"/>
              </a:spcBef>
              <a:buFont typeface="Arial" panose="020B0604020202020204" pitchFamily="34" charset="0"/>
              <a:buNone/>
            </a:pPr>
            <a:endParaRPr lang="zh-CN" altLang="en-US" sz="2800" b="1">
              <a:ea typeface="黑体" panose="02010609060101010101" pitchFamily="49" charset="-122"/>
            </a:endParaRPr>
          </a:p>
          <a:p>
            <a:pPr eaLnBrk="0" hangingPunct="0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⑷</a:t>
            </a:r>
            <a:r>
              <a:rPr lang="zh-CN" altLang="en-US" sz="2800" b="1">
                <a:solidFill>
                  <a:srgbClr val="0000FF"/>
                </a:solidFill>
                <a:ea typeface="黑体" panose="02010609060101010101" pitchFamily="49" charset="-122"/>
              </a:rPr>
              <a:t>将新进程插入就绪队列</a:t>
            </a:r>
            <a:endParaRPr lang="zh-CN" altLang="en-US" sz="2800" b="1">
              <a:solidFill>
                <a:srgbClr val="0000FF"/>
              </a:solidFill>
              <a:ea typeface="黑体" panose="02010609060101010101" pitchFamily="49" charset="-122"/>
            </a:endParaRPr>
          </a:p>
        </p:txBody>
      </p:sp>
      <p:grpSp>
        <p:nvGrpSpPr>
          <p:cNvPr id="44036" name="组合 44035"/>
          <p:cNvGrpSpPr/>
          <p:nvPr/>
        </p:nvGrpSpPr>
        <p:grpSpPr bwMode="auto">
          <a:xfrm>
            <a:off x="2627313" y="2708275"/>
            <a:ext cx="6516687" cy="2303463"/>
            <a:chOff x="0" y="0"/>
            <a:chExt cx="3993" cy="1451"/>
          </a:xfrm>
        </p:grpSpPr>
        <p:sp>
          <p:nvSpPr>
            <p:cNvPr id="55301" name="文本框 44036"/>
            <p:cNvSpPr txBox="1">
              <a:spLocks noChangeArrowheads="1"/>
            </p:cNvSpPr>
            <p:nvPr/>
          </p:nvSpPr>
          <p:spPr bwMode="auto">
            <a:xfrm>
              <a:off x="182" y="0"/>
              <a:ext cx="3811" cy="145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>
              <a:spAutoFit/>
            </a:bodyPr>
            <a:lstStyle/>
            <a:p>
              <a:pPr eaLnBrk="0" hangingPunct="0">
                <a:spcBef>
                  <a:spcPct val="10000"/>
                </a:spcBef>
                <a:buFont typeface="Arial" panose="020B0604020202020204" pitchFamily="34" charset="0"/>
                <a:buNone/>
              </a:pPr>
              <a:r>
                <a:rPr lang="zh-CN" altLang="en-US" sz="2800" b="1">
                  <a:solidFill>
                    <a:srgbClr val="FF0000"/>
                  </a:solidFill>
                  <a:ea typeface="黑体" panose="02010609060101010101" pitchFamily="49" charset="-122"/>
                </a:rPr>
                <a:t>①</a:t>
              </a:r>
              <a:r>
                <a:rPr lang="zh-CN" altLang="en-US" sz="2800" b="1">
                  <a:ea typeface="黑体" panose="02010609060101010101" pitchFamily="49" charset="-122"/>
                </a:rPr>
                <a:t>初始化标识信息 (自己和父进程标识)</a:t>
              </a:r>
              <a:endParaRPr lang="zh-CN" altLang="en-US" sz="2800" b="1">
                <a:ea typeface="黑体" panose="02010609060101010101" pitchFamily="49" charset="-122"/>
              </a:endParaRPr>
            </a:p>
            <a:p>
              <a:pPr eaLnBrk="0" hangingPunct="0">
                <a:spcBef>
                  <a:spcPct val="10000"/>
                </a:spcBef>
                <a:buFont typeface="Arial" panose="020B0604020202020204" pitchFamily="34" charset="0"/>
                <a:buNone/>
              </a:pPr>
              <a:r>
                <a:rPr lang="zh-CN" altLang="en-US" sz="2800" b="1">
                  <a:solidFill>
                    <a:srgbClr val="FF0000"/>
                  </a:solidFill>
                  <a:ea typeface="黑体" panose="02010609060101010101" pitchFamily="49" charset="-122"/>
                </a:rPr>
                <a:t>②</a:t>
              </a:r>
              <a:r>
                <a:rPr lang="zh-CN" altLang="en-US" sz="2800" b="1">
                  <a:ea typeface="黑体" panose="02010609060101010101" pitchFamily="49" charset="-122"/>
                </a:rPr>
                <a:t>初始化处理机状态信息</a:t>
              </a:r>
              <a:endParaRPr lang="zh-CN" altLang="en-US" sz="2800" b="1">
                <a:ea typeface="黑体" panose="02010609060101010101" pitchFamily="49" charset="-122"/>
              </a:endParaRPr>
            </a:p>
            <a:p>
              <a:pPr eaLnBrk="0" hangingPunct="0">
                <a:spcBef>
                  <a:spcPct val="10000"/>
                </a:spcBef>
                <a:buFont typeface="Arial" panose="020B0604020202020204" pitchFamily="34" charset="0"/>
                <a:buNone/>
              </a:pPr>
              <a:r>
                <a:rPr lang="zh-CN" altLang="en-US" sz="2800" b="1">
                  <a:ea typeface="黑体" panose="02010609060101010101" pitchFamily="49" charset="-122"/>
                </a:rPr>
                <a:t>   (程序计数器、栈指针)</a:t>
              </a:r>
              <a:endParaRPr lang="zh-CN" altLang="en-US" sz="2800" b="1">
                <a:ea typeface="黑体" panose="02010609060101010101" pitchFamily="49" charset="-122"/>
              </a:endParaRPr>
            </a:p>
            <a:p>
              <a:pPr eaLnBrk="0" hangingPunct="0">
                <a:spcBef>
                  <a:spcPct val="10000"/>
                </a:spcBef>
                <a:buFont typeface="Arial" panose="020B0604020202020204" pitchFamily="34" charset="0"/>
                <a:buNone/>
              </a:pPr>
              <a:r>
                <a:rPr lang="zh-CN" altLang="en-US" sz="2800" b="1">
                  <a:solidFill>
                    <a:srgbClr val="FF0000"/>
                  </a:solidFill>
                  <a:ea typeface="黑体" panose="02010609060101010101" pitchFamily="49" charset="-122"/>
                </a:rPr>
                <a:t>③</a:t>
              </a:r>
              <a:r>
                <a:rPr lang="zh-CN" altLang="en-US" sz="2800" b="1">
                  <a:ea typeface="黑体" panose="02010609060101010101" pitchFamily="49" charset="-122"/>
                </a:rPr>
                <a:t>初始处理机控制信息</a:t>
              </a:r>
              <a:endParaRPr lang="zh-CN" altLang="en-US" sz="2800" b="1">
                <a:ea typeface="黑体" panose="02010609060101010101" pitchFamily="49" charset="-122"/>
              </a:endParaRPr>
            </a:p>
            <a:p>
              <a:pPr eaLnBrk="0" hangingPunct="0">
                <a:spcBef>
                  <a:spcPct val="10000"/>
                </a:spcBef>
                <a:buFont typeface="Arial" panose="020B0604020202020204" pitchFamily="34" charset="0"/>
                <a:buNone/>
              </a:pPr>
              <a:r>
                <a:rPr lang="zh-CN" altLang="en-US" sz="2800" b="1">
                  <a:ea typeface="黑体" panose="02010609060101010101" pitchFamily="49" charset="-122"/>
                </a:rPr>
                <a:t>   (初始为就绪状态，最低优先级)</a:t>
              </a:r>
              <a:endParaRPr lang="zh-CN" altLang="en-US" sz="2800" b="1">
                <a:ea typeface="黑体" panose="02010609060101010101" pitchFamily="49" charset="-122"/>
              </a:endParaRPr>
            </a:p>
          </p:txBody>
        </p:sp>
        <p:sp>
          <p:nvSpPr>
            <p:cNvPr id="55302" name="左大括号 44037"/>
            <p:cNvSpPr/>
            <p:nvPr/>
          </p:nvSpPr>
          <p:spPr bwMode="auto">
            <a:xfrm>
              <a:off x="0" y="45"/>
              <a:ext cx="136" cy="1225"/>
            </a:xfrm>
            <a:prstGeom prst="leftBrace">
              <a:avLst>
                <a:gd name="adj1" fmla="val 75061"/>
                <a:gd name="adj2" fmla="val 50000"/>
              </a:avLst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55300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P80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标题 45057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mtClean="0"/>
              <a:t>进程创建 </a:t>
            </a:r>
            <a:r>
              <a:rPr lang="en-US" altLang="zh-CN" smtClean="0"/>
              <a:t>fork</a:t>
            </a:r>
            <a:endParaRPr lang="en-US" altLang="zh-CN" smtClean="0"/>
          </a:p>
        </p:txBody>
      </p:sp>
      <p:sp>
        <p:nvSpPr>
          <p:cNvPr id="56322" name="文本占位符 45058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686800" cy="495617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mtClean="0"/>
              <a:t>地址空间</a:t>
            </a:r>
            <a:endParaRPr lang="zh-CN" altLang="en-US" smtClean="0"/>
          </a:p>
          <a:p>
            <a:pPr lvl="1">
              <a:lnSpc>
                <a:spcPct val="120000"/>
              </a:lnSpc>
            </a:pPr>
            <a:r>
              <a:rPr lang="zh-CN" altLang="en-US" sz="3200" smtClean="0"/>
              <a:t>子进程是父进程的复制品</a:t>
            </a:r>
            <a:endParaRPr lang="zh-CN" altLang="en-US" sz="3200" smtClean="0"/>
          </a:p>
          <a:p>
            <a:pPr lvl="2">
              <a:lnSpc>
                <a:spcPct val="120000"/>
              </a:lnSpc>
            </a:pPr>
            <a:r>
              <a:rPr lang="zh-CN" altLang="en-US" sz="2700" smtClean="0"/>
              <a:t>子进程具有与父进程相同的程序和数据</a:t>
            </a:r>
            <a:endParaRPr lang="zh-CN" altLang="en-US" sz="2700" smtClean="0"/>
          </a:p>
          <a:p>
            <a:pPr lvl="1">
              <a:lnSpc>
                <a:spcPct val="120000"/>
              </a:lnSpc>
            </a:pPr>
            <a:r>
              <a:rPr lang="zh-CN" altLang="en-US" sz="3200" smtClean="0"/>
              <a:t>子进程装入另一个程序进来</a:t>
            </a:r>
            <a:endParaRPr lang="zh-CN" altLang="en-US" sz="3200" smtClean="0"/>
          </a:p>
          <a:p>
            <a:pPr>
              <a:lnSpc>
                <a:spcPct val="120000"/>
              </a:lnSpc>
            </a:pPr>
            <a:r>
              <a:rPr lang="zh-CN" altLang="en-US" smtClean="0"/>
              <a:t>UNIX例子</a:t>
            </a:r>
            <a:endParaRPr lang="zh-CN" altLang="en-US" smtClean="0"/>
          </a:p>
          <a:p>
            <a:pPr lvl="1">
              <a:lnSpc>
                <a:spcPct val="120000"/>
              </a:lnSpc>
            </a:pPr>
            <a:r>
              <a:rPr lang="zh-CN" altLang="en-US" sz="3200" smtClean="0"/>
              <a:t>fork系统调用创建新的进程</a:t>
            </a:r>
            <a:endParaRPr lang="zh-CN" altLang="en-US" sz="3200" smtClean="0"/>
          </a:p>
          <a:p>
            <a:pPr lvl="1">
              <a:lnSpc>
                <a:spcPct val="120000"/>
              </a:lnSpc>
            </a:pPr>
            <a:r>
              <a:rPr lang="zh-CN" altLang="en-US" sz="3200" smtClean="0"/>
              <a:t>exec系统调用在fork调用后用新程序来取代进程的内存空间</a:t>
            </a:r>
            <a:endParaRPr lang="zh-CN" altLang="en-US" sz="3200" smtClean="0"/>
          </a:p>
        </p:txBody>
      </p:sp>
      <p:sp>
        <p:nvSpPr>
          <p:cNvPr id="56323" name="文本框 45059"/>
          <p:cNvSpPr txBox="1">
            <a:spLocks noChangeArrowheads="1"/>
          </p:cNvSpPr>
          <p:nvPr/>
        </p:nvSpPr>
        <p:spPr bwMode="auto">
          <a:xfrm>
            <a:off x="5364163" y="0"/>
            <a:ext cx="835025" cy="427038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增加</a:t>
            </a:r>
            <a:endParaRPr lang="zh-CN" altLang="en-US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标题 4608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mtClean="0"/>
              <a:t>fork()</a:t>
            </a:r>
            <a:endParaRPr lang="zh-CN" altLang="en-US" smtClean="0"/>
          </a:p>
        </p:txBody>
      </p:sp>
      <p:pic>
        <p:nvPicPr>
          <p:cNvPr id="57346" name="图片 46082"/>
          <p:cNvPicPr>
            <a:picLocks noChangeAspect="1"/>
          </p:cNvPicPr>
          <p:nvPr/>
        </p:nvPicPr>
        <p:blipFill>
          <a:blip r:embed="rId1"/>
          <a:srcRect l="383" t="33247" r="575" b="33249"/>
          <a:stretch>
            <a:fillRect/>
          </a:stretch>
        </p:blipFill>
        <p:spPr bwMode="auto">
          <a:xfrm>
            <a:off x="107950" y="1485900"/>
            <a:ext cx="9080500" cy="230505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</p:spPr>
      </p:pic>
      <p:sp>
        <p:nvSpPr>
          <p:cNvPr id="46084" name="矩形 46083"/>
          <p:cNvSpPr>
            <a:spLocks noChangeArrowheads="1"/>
          </p:cNvSpPr>
          <p:nvPr/>
        </p:nvSpPr>
        <p:spPr bwMode="auto">
          <a:xfrm>
            <a:off x="2582863" y="1844675"/>
            <a:ext cx="2011362" cy="5238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</a:ln>
        </p:spPr>
        <p:txBody>
          <a:bodyPr vert="horz" wrap="none" lIns="91440" tIns="45720" rIns="91440" bIns="45720" numCol="1" anchor="ctr" anchorCtr="0" compatLnSpc="1"/>
          <a:lstStyle/>
          <a:p>
            <a:pPr algn="ctr" eaLnBrk="0" hangingPunct="0">
              <a:buFont typeface="Arial" panose="020B0604020202020204" pitchFamily="34" charset="0"/>
              <a:buNone/>
            </a:pPr>
            <a:r>
              <a:rPr lang="zh-CN" altLang="en-US" sz="2400"/>
              <a:t>返回子进程号</a:t>
            </a:r>
            <a:endParaRPr lang="zh-CN" altLang="en-US" sz="2400"/>
          </a:p>
        </p:txBody>
      </p:sp>
      <p:sp>
        <p:nvSpPr>
          <p:cNvPr id="46085" name="矩形 46084"/>
          <p:cNvSpPr>
            <a:spLocks noChangeArrowheads="1"/>
          </p:cNvSpPr>
          <p:nvPr/>
        </p:nvSpPr>
        <p:spPr bwMode="auto">
          <a:xfrm>
            <a:off x="2165350" y="2747963"/>
            <a:ext cx="835025" cy="46513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</a:ln>
        </p:spPr>
        <p:txBody>
          <a:bodyPr vert="horz" wrap="none" lIns="91440" tIns="45720" rIns="91440" bIns="45720" numCol="1" anchor="ctr" anchorCtr="0" compatLnSpc="1"/>
          <a:lstStyle/>
          <a:p>
            <a:pPr algn="ctr" eaLnBrk="0" hangingPunct="0">
              <a:buFont typeface="Arial" panose="020B0604020202020204" pitchFamily="34" charset="0"/>
              <a:buNone/>
            </a:pPr>
            <a:r>
              <a:rPr lang="zh-CN" altLang="en-US" sz="2400"/>
              <a:t>返回</a:t>
            </a:r>
            <a:r>
              <a:rPr lang="en-US" sz="2400"/>
              <a:t>0</a:t>
            </a:r>
            <a:endParaRPr lang="en-US" sz="2400"/>
          </a:p>
        </p:txBody>
      </p:sp>
      <p:sp>
        <p:nvSpPr>
          <p:cNvPr id="46086" name="文本框 46085"/>
          <p:cNvSpPr txBox="1">
            <a:spLocks noChangeArrowheads="1"/>
          </p:cNvSpPr>
          <p:nvPr/>
        </p:nvSpPr>
        <p:spPr bwMode="auto">
          <a:xfrm>
            <a:off x="827088" y="4220845"/>
            <a:ext cx="8062912" cy="1554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请思考：</a:t>
            </a:r>
            <a:endParaRPr lang="zh-CN" altLang="en-US" sz="2400" b="1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1、fork()系统调用的功能</a:t>
            </a:r>
            <a:endParaRPr lang="zh-CN" altLang="en-US" sz="2400" b="1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2、fork()的不同的返回值分别表示什么</a:t>
            </a:r>
            <a:endParaRPr lang="zh-CN" altLang="en-US" sz="2400" b="1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3、exec()、wait()、exit()3个系统调用分别有什么含义</a:t>
            </a:r>
            <a:endParaRPr lang="zh-CN" altLang="en-US" sz="3200" b="1">
              <a:solidFill>
                <a:srgbClr val="FF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350" name="文本框 9270"/>
          <p:cNvSpPr txBox="1">
            <a:spLocks noChangeArrowheads="1"/>
          </p:cNvSpPr>
          <p:nvPr/>
        </p:nvSpPr>
        <p:spPr bwMode="auto">
          <a:xfrm>
            <a:off x="41275" y="6386513"/>
            <a:ext cx="835025" cy="427037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增加</a:t>
            </a:r>
            <a:endParaRPr lang="zh-CN" altLang="en-US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4" grpId="0" bldLvl="0" animBg="1"/>
      <p:bldP spid="46085" grpId="0" bldLvl="0" animBg="1"/>
      <p:bldP spid="46086" grpId="0" bldLvl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580380" y="1772920"/>
            <a:ext cx="2847975" cy="3969385"/>
          </a:xfrm>
          <a:prstGeom prst="rect">
            <a:avLst/>
          </a:prstGeom>
          <a:solidFill>
            <a:srgbClr val="FFFE95"/>
          </a:solidFill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000" b="1">
                <a:solidFill>
                  <a:srgbClr val="FF00FF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子进程：返回</a:t>
            </a:r>
            <a:r>
              <a:rPr lang="en-US" altLang="zh-CN" sz="2000" b="1">
                <a:solidFill>
                  <a:srgbClr val="FF00FF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0</a:t>
            </a:r>
            <a:endParaRPr lang="zh-CN" altLang="en-US" sz="2000" b="1">
              <a:solidFill>
                <a:srgbClr val="FF00FF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if (child==0)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 {  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    i=i+3;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    printf("i=%d \n",i);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 }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 i=i+5;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 printf("i=%d \n",i);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}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7350" name="文本框 9270"/>
          <p:cNvSpPr txBox="1">
            <a:spLocks noChangeArrowheads="1"/>
          </p:cNvSpPr>
          <p:nvPr/>
        </p:nvSpPr>
        <p:spPr bwMode="auto">
          <a:xfrm>
            <a:off x="41275" y="6386513"/>
            <a:ext cx="835025" cy="427037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增加</a:t>
            </a:r>
            <a:endParaRPr lang="zh-CN" altLang="en-US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560" y="116840"/>
            <a:ext cx="3342640" cy="5692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main()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{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 int child, i=2;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 if ((child=</a:t>
            </a: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fork()</a:t>
            </a: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)==-1)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 {printf("erro \n");}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 if (child==0)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 {  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    i=i+3;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    printf("i=%d \n",i);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 }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 i=i+5;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 printf("i=%d \n",i);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}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00020" y="1801495"/>
            <a:ext cx="2735580" cy="3969385"/>
          </a:xfrm>
          <a:prstGeom prst="rect">
            <a:avLst/>
          </a:prstGeom>
          <a:solidFill>
            <a:srgbClr val="FFFE95"/>
          </a:solidFill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000" b="1">
                <a:solidFill>
                  <a:srgbClr val="FF00FF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父进程：返回子进程号</a:t>
            </a:r>
            <a:endParaRPr lang="zh-CN" altLang="en-US" sz="2000" b="1">
              <a:solidFill>
                <a:srgbClr val="FF00FF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 if (child==0)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 {  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    i=i+3;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    printf("i=%d \n",i);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 }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i=i+5;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 printf("i=%d \n",i);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}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0" y="2276475"/>
            <a:ext cx="8428355" cy="66040"/>
          </a:xfrm>
          <a:prstGeom prst="line">
            <a:avLst/>
          </a:prstGeom>
          <a:ln w="5715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483485" y="4580890"/>
            <a:ext cx="487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solidFill>
                  <a:srgbClr val="FF00FF"/>
                </a:solidFill>
                <a:highlight>
                  <a:srgbClr val="00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①</a:t>
            </a:r>
            <a:endParaRPr lang="zh-CN" altLang="en-US" sz="2400">
              <a:solidFill>
                <a:srgbClr val="FF00FF"/>
              </a:solidFill>
              <a:highlight>
                <a:srgbClr val="00FF00"/>
              </a:highligh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35600" y="3356610"/>
            <a:ext cx="487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solidFill>
                  <a:srgbClr val="FF00FF"/>
                </a:solidFill>
                <a:highlight>
                  <a:srgbClr val="00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②</a:t>
            </a:r>
            <a:endParaRPr lang="zh-CN" altLang="en-US" sz="2400">
              <a:solidFill>
                <a:srgbClr val="FF00FF"/>
              </a:solidFill>
              <a:highlight>
                <a:srgbClr val="00FF00"/>
              </a:highligh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63845" y="4580890"/>
            <a:ext cx="487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solidFill>
                  <a:srgbClr val="FF00FF"/>
                </a:solidFill>
                <a:highlight>
                  <a:srgbClr val="00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③</a:t>
            </a:r>
            <a:endParaRPr lang="zh-CN" altLang="en-US" sz="2400">
              <a:solidFill>
                <a:srgbClr val="FF00FF"/>
              </a:solidFill>
              <a:highlight>
                <a:srgbClr val="00FF00"/>
              </a:highligh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69410" y="44450"/>
            <a:ext cx="2310130" cy="15684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可能结果：</a:t>
            </a:r>
            <a:endParaRPr lang="zh-CN" altLang="en-US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①</a:t>
            </a:r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7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</a:rPr>
              <a:t>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②</a:t>
            </a:r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10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③</a:t>
            </a:r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15</a:t>
            </a:r>
            <a:endParaRPr lang="en-US" altLang="zh-CN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5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</a:t>
            </a:r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10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15</a:t>
            </a:r>
            <a:endParaRPr lang="en-US" altLang="zh-CN" sz="2400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5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10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</a:t>
            </a:r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15</a:t>
            </a:r>
            <a:endParaRPr lang="en-US" altLang="zh-CN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88085" y="6021070"/>
            <a:ext cx="7539355" cy="60769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问题：为什么你的程序运行没有这么多不同结果？</a:t>
            </a:r>
            <a:endParaRPr lang="zh-CN" altLang="en-US" sz="24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72210" y="63500"/>
            <a:ext cx="3109595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问题：推导运行结果</a:t>
            </a:r>
            <a:endParaRPr lang="zh-CN" altLang="en-US" sz="24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5297" name="标题 44033"/>
          <p:cNvSpPr>
            <a:spLocks noGrp="1"/>
          </p:cNvSpPr>
          <p:nvPr>
            <p:ph type="title"/>
          </p:nvPr>
        </p:nvSpPr>
        <p:spPr>
          <a:xfrm>
            <a:off x="6504940" y="0"/>
            <a:ext cx="2639060" cy="1143000"/>
          </a:xfrm>
          <a:solidFill>
            <a:schemeClr val="bg1"/>
          </a:solidFill>
        </p:spPr>
        <p:txBody>
          <a:bodyPr/>
          <a:p>
            <a:pPr algn="l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</a:rPr>
              <a:t>     </a:t>
            </a:r>
            <a:r>
              <a:rPr lang="zh-CN" smtClean="0">
                <a:solidFill>
                  <a:srgbClr val="FF00FF"/>
                </a:solidFill>
              </a:rPr>
              <a:t>程序</a:t>
            </a:r>
            <a:r>
              <a:rPr lang="en-US" altLang="zh-CN" smtClean="0">
                <a:solidFill>
                  <a:srgbClr val="FF00FF"/>
                </a:solidFill>
              </a:rPr>
              <a:t> 1  </a:t>
            </a:r>
            <a:endParaRPr lang="en-US" altLang="zh-CN" smtClean="0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/>
      <p:bldP spid="7" grpId="1"/>
      <p:bldP spid="8" grpId="0"/>
      <p:bldP spid="8" grpId="1"/>
      <p:bldP spid="9" grpId="0"/>
      <p:bldP spid="9" grpId="1"/>
      <p:bldP spid="12" grpId="0" bldLvl="0" animBg="1"/>
      <p:bldP spid="12" grpId="1" animBg="1"/>
      <p:bldP spid="13" grpId="0" animBg="1"/>
      <p:bldP spid="13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0" name="文本框 9270"/>
          <p:cNvSpPr txBox="1">
            <a:spLocks noChangeArrowheads="1"/>
          </p:cNvSpPr>
          <p:nvPr/>
        </p:nvSpPr>
        <p:spPr bwMode="auto">
          <a:xfrm>
            <a:off x="41275" y="6386513"/>
            <a:ext cx="835025" cy="427037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增加</a:t>
            </a:r>
            <a:endParaRPr lang="zh-CN" altLang="en-US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9795" y="118745"/>
            <a:ext cx="4417695" cy="6739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+mj-lt"/>
                <a:cs typeface="+mj-lt"/>
              </a:rPr>
              <a:t>#include &lt;stdio.h&gt;</a:t>
            </a:r>
            <a:endParaRPr lang="zh-CN" altLang="en-US" sz="2400">
              <a:latin typeface="+mj-lt"/>
              <a:cs typeface="+mj-lt"/>
            </a:endParaRPr>
          </a:p>
          <a:p>
            <a:r>
              <a:rPr lang="zh-CN" altLang="en-US" sz="2400">
                <a:latin typeface="+mj-lt"/>
                <a:cs typeface="+mj-lt"/>
              </a:rPr>
              <a:t>#include &lt;stdlib.h&gt;</a:t>
            </a:r>
            <a:endParaRPr lang="zh-CN" altLang="en-US" sz="2400">
              <a:latin typeface="+mj-lt"/>
              <a:cs typeface="+mj-lt"/>
            </a:endParaRPr>
          </a:p>
          <a:p>
            <a:r>
              <a:rPr lang="zh-CN" altLang="en-US" sz="2400">
                <a:latin typeface="+mj-lt"/>
                <a:cs typeface="+mj-lt"/>
              </a:rPr>
              <a:t>main()</a:t>
            </a:r>
            <a:endParaRPr lang="zh-CN" altLang="en-US" sz="2400">
              <a:latin typeface="+mj-lt"/>
              <a:cs typeface="+mj-lt"/>
            </a:endParaRPr>
          </a:p>
          <a:p>
            <a:r>
              <a:rPr lang="zh-CN" altLang="en-US" sz="2400">
                <a:latin typeface="+mj-lt"/>
                <a:cs typeface="+mj-lt"/>
              </a:rPr>
              <a:t>{</a:t>
            </a:r>
            <a:endParaRPr lang="zh-CN" altLang="en-US" sz="2400">
              <a:latin typeface="+mj-lt"/>
              <a:cs typeface="+mj-lt"/>
            </a:endParaRPr>
          </a:p>
          <a:p>
            <a:r>
              <a:rPr lang="zh-CN" altLang="en-US" sz="2400">
                <a:latin typeface="+mj-lt"/>
                <a:cs typeface="+mj-lt"/>
              </a:rPr>
              <a:t>  int child, i=2;</a:t>
            </a:r>
            <a:endParaRPr lang="zh-CN" altLang="en-US" sz="2400">
              <a:latin typeface="+mj-lt"/>
              <a:cs typeface="+mj-lt"/>
            </a:endParaRPr>
          </a:p>
          <a:p>
            <a:r>
              <a:rPr lang="zh-CN" altLang="en-US" sz="2400">
                <a:latin typeface="+mj-lt"/>
                <a:cs typeface="+mj-lt"/>
              </a:rPr>
              <a:t>  </a:t>
            </a:r>
            <a:r>
              <a:rPr lang="zh-CN" altLang="en-US" sz="2400">
                <a:solidFill>
                  <a:srgbClr val="FF0000"/>
                </a:solidFill>
                <a:latin typeface="+mj-lt"/>
                <a:cs typeface="+mj-lt"/>
              </a:rPr>
              <a:t>srand((unsigned)time(NULL));</a:t>
            </a:r>
            <a:endParaRPr lang="zh-CN" altLang="en-US" sz="2400">
              <a:solidFill>
                <a:srgbClr val="FF0000"/>
              </a:solidFill>
              <a:latin typeface="+mj-lt"/>
              <a:cs typeface="+mj-lt"/>
            </a:endParaRPr>
          </a:p>
          <a:p>
            <a:r>
              <a:rPr lang="zh-CN" altLang="en-US" sz="2400">
                <a:latin typeface="+mj-lt"/>
                <a:cs typeface="+mj-lt"/>
              </a:rPr>
              <a:t>  if ((child=</a:t>
            </a:r>
            <a:r>
              <a:rPr lang="zh-CN" altLang="en-US" sz="2400">
                <a:solidFill>
                  <a:srgbClr val="FF00FF"/>
                </a:solidFill>
                <a:latin typeface="+mj-lt"/>
                <a:cs typeface="+mj-lt"/>
              </a:rPr>
              <a:t>fork()</a:t>
            </a:r>
            <a:r>
              <a:rPr lang="zh-CN" altLang="en-US" sz="2400">
                <a:latin typeface="+mj-lt"/>
                <a:cs typeface="+mj-lt"/>
              </a:rPr>
              <a:t>)==-1)</a:t>
            </a:r>
            <a:endParaRPr lang="zh-CN" altLang="en-US" sz="2400">
              <a:latin typeface="+mj-lt"/>
              <a:cs typeface="+mj-lt"/>
            </a:endParaRPr>
          </a:p>
          <a:p>
            <a:r>
              <a:rPr lang="zh-CN" altLang="en-US" sz="2400">
                <a:latin typeface="+mj-lt"/>
                <a:cs typeface="+mj-lt"/>
              </a:rPr>
              <a:t>  {printf("erro \n");}</a:t>
            </a:r>
            <a:endParaRPr lang="zh-CN" altLang="en-US" sz="2400">
              <a:latin typeface="+mj-lt"/>
              <a:cs typeface="+mj-lt"/>
            </a:endParaRPr>
          </a:p>
          <a:p>
            <a:r>
              <a:rPr lang="zh-CN" altLang="en-US" sz="2400">
                <a:latin typeface="+mj-lt"/>
                <a:cs typeface="+mj-lt"/>
              </a:rPr>
              <a:t>  if (child==0)</a:t>
            </a:r>
            <a:endParaRPr lang="zh-CN" altLang="en-US" sz="2400">
              <a:latin typeface="+mj-lt"/>
              <a:cs typeface="+mj-lt"/>
            </a:endParaRPr>
          </a:p>
          <a:p>
            <a:r>
              <a:rPr lang="zh-CN" altLang="en-US" sz="2400">
                <a:latin typeface="+mj-lt"/>
                <a:cs typeface="+mj-lt"/>
              </a:rPr>
              <a:t>  {  </a:t>
            </a:r>
            <a:endParaRPr lang="zh-CN" altLang="en-US" sz="2400">
              <a:latin typeface="+mj-lt"/>
              <a:cs typeface="+mj-lt"/>
            </a:endParaRPr>
          </a:p>
          <a:p>
            <a:r>
              <a:rPr lang="zh-CN" altLang="en-US" sz="2400">
                <a:latin typeface="+mj-lt"/>
                <a:cs typeface="+mj-lt"/>
              </a:rPr>
              <a:t>    </a:t>
            </a:r>
            <a:r>
              <a:rPr lang="zh-CN" altLang="en-US" sz="2400">
                <a:solidFill>
                  <a:srgbClr val="FF0000"/>
                </a:solidFill>
                <a:latin typeface="+mj-lt"/>
                <a:cs typeface="+mj-lt"/>
              </a:rPr>
              <a:t> sleep(rand() % 2);</a:t>
            </a:r>
            <a:endParaRPr lang="zh-CN" altLang="en-US" sz="2400">
              <a:solidFill>
                <a:srgbClr val="FF0000"/>
              </a:solidFill>
              <a:latin typeface="+mj-lt"/>
              <a:cs typeface="+mj-lt"/>
            </a:endParaRPr>
          </a:p>
          <a:p>
            <a:r>
              <a:rPr lang="zh-CN" altLang="en-US" sz="2400">
                <a:latin typeface="+mj-lt"/>
                <a:cs typeface="+mj-lt"/>
              </a:rPr>
              <a:t>     i=i+3;</a:t>
            </a:r>
            <a:endParaRPr lang="zh-CN" altLang="en-US" sz="2400">
              <a:latin typeface="+mj-lt"/>
              <a:cs typeface="+mj-lt"/>
            </a:endParaRPr>
          </a:p>
          <a:p>
            <a:r>
              <a:rPr lang="zh-CN" altLang="en-US" sz="2400">
                <a:latin typeface="+mj-lt"/>
                <a:cs typeface="+mj-lt"/>
              </a:rPr>
              <a:t>     printf("i=%d \n",i);</a:t>
            </a:r>
            <a:endParaRPr lang="zh-CN" altLang="en-US" sz="2400">
              <a:latin typeface="+mj-lt"/>
              <a:cs typeface="+mj-lt"/>
            </a:endParaRPr>
          </a:p>
          <a:p>
            <a:r>
              <a:rPr lang="zh-CN" altLang="en-US" sz="2400">
                <a:latin typeface="+mj-lt"/>
                <a:cs typeface="+mj-lt"/>
              </a:rPr>
              <a:t>  }</a:t>
            </a:r>
            <a:endParaRPr lang="zh-CN" altLang="en-US" sz="2400">
              <a:latin typeface="+mj-lt"/>
              <a:cs typeface="+mj-lt"/>
            </a:endParaRPr>
          </a:p>
          <a:p>
            <a:r>
              <a:rPr lang="zh-CN" altLang="en-US" sz="2400">
                <a:latin typeface="+mj-lt"/>
                <a:cs typeface="+mj-lt"/>
              </a:rPr>
              <a:t> </a:t>
            </a:r>
            <a:r>
              <a:rPr lang="zh-CN" altLang="en-US" sz="2400">
                <a:solidFill>
                  <a:srgbClr val="FF0000"/>
                </a:solidFill>
                <a:latin typeface="+mj-lt"/>
                <a:cs typeface="+mj-lt"/>
              </a:rPr>
              <a:t> sleep(rand() % 4);</a:t>
            </a:r>
            <a:endParaRPr lang="zh-CN" altLang="en-US" sz="2400">
              <a:solidFill>
                <a:srgbClr val="FF0000"/>
              </a:solidFill>
              <a:latin typeface="+mj-lt"/>
              <a:cs typeface="+mj-lt"/>
            </a:endParaRPr>
          </a:p>
          <a:p>
            <a:r>
              <a:rPr lang="zh-CN" altLang="en-US" sz="2400">
                <a:latin typeface="+mj-lt"/>
                <a:cs typeface="+mj-lt"/>
              </a:rPr>
              <a:t>  i=i+5;</a:t>
            </a:r>
            <a:endParaRPr lang="zh-CN" altLang="en-US" sz="2400">
              <a:latin typeface="+mj-lt"/>
              <a:cs typeface="+mj-lt"/>
            </a:endParaRPr>
          </a:p>
          <a:p>
            <a:r>
              <a:rPr lang="zh-CN" altLang="en-US" sz="2400">
                <a:latin typeface="+mj-lt"/>
                <a:cs typeface="+mj-lt"/>
              </a:rPr>
              <a:t>  printf("i=%d \n",i);</a:t>
            </a:r>
            <a:endParaRPr lang="zh-CN" altLang="en-US" sz="2400">
              <a:latin typeface="+mj-lt"/>
              <a:cs typeface="+mj-lt"/>
            </a:endParaRPr>
          </a:p>
          <a:p>
            <a:r>
              <a:rPr lang="zh-CN" altLang="en-US" sz="2400">
                <a:latin typeface="+mj-lt"/>
                <a:cs typeface="+mj-lt"/>
              </a:rPr>
              <a:t>}</a:t>
            </a:r>
            <a:endParaRPr lang="zh-CN" altLang="en-US" sz="2400">
              <a:latin typeface="+mj-lt"/>
              <a:cs typeface="+mj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11955" y="3789045"/>
            <a:ext cx="28733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00FF"/>
                </a:solidFill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随机等待一段时间</a:t>
            </a:r>
            <a:endParaRPr lang="zh-CN" altLang="en-US" sz="2400">
              <a:solidFill>
                <a:srgbClr val="0000FF"/>
              </a:solidFill>
              <a:highlight>
                <a:srgbClr val="FFFF00"/>
              </a:highligh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67810" y="5229225"/>
            <a:ext cx="28733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00FF"/>
                </a:solidFill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随机等待一段时间</a:t>
            </a:r>
            <a:endParaRPr lang="zh-CN" altLang="en-US" sz="2400">
              <a:solidFill>
                <a:srgbClr val="0000FF"/>
              </a:solidFill>
              <a:highlight>
                <a:srgbClr val="FFFF00"/>
              </a:highligh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92090" y="1916430"/>
            <a:ext cx="35763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00FF"/>
                </a:solidFill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以系统时间做随机数起点</a:t>
            </a:r>
            <a:endParaRPr lang="zh-CN" altLang="en-US" sz="2400">
              <a:solidFill>
                <a:srgbClr val="0000FF"/>
              </a:solidFill>
              <a:highlight>
                <a:srgbClr val="FFFF00"/>
              </a:highligh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64255" y="548640"/>
            <a:ext cx="45485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00FF"/>
                </a:solidFill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包含</a:t>
            </a:r>
            <a:r>
              <a:rPr lang="en-US" altLang="zh-CN" sz="2400">
                <a:solidFill>
                  <a:srgbClr val="0000FF"/>
                </a:solidFill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srand</a:t>
            </a:r>
            <a:r>
              <a:rPr lang="zh-CN" altLang="en-US" sz="2400">
                <a:solidFill>
                  <a:srgbClr val="0000FF"/>
                </a:solidFill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，</a:t>
            </a:r>
            <a:r>
              <a:rPr lang="en-US" altLang="zh-CN" sz="2400">
                <a:solidFill>
                  <a:srgbClr val="0000FF"/>
                </a:solidFill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rand</a:t>
            </a:r>
            <a:r>
              <a:rPr lang="zh-CN" altLang="en-US" sz="2400">
                <a:solidFill>
                  <a:srgbClr val="0000FF"/>
                </a:solidFill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，</a:t>
            </a:r>
            <a:r>
              <a:rPr lang="en-US" altLang="zh-CN" sz="2400">
                <a:solidFill>
                  <a:srgbClr val="0000FF"/>
                </a:solidFill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sleep</a:t>
            </a:r>
            <a:endParaRPr lang="en-US" altLang="zh-CN" sz="2400">
              <a:solidFill>
                <a:srgbClr val="0000FF"/>
              </a:solidFill>
              <a:highlight>
                <a:srgbClr val="FFFF00"/>
              </a:highligh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36010" y="43815"/>
            <a:ext cx="45485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00FF"/>
                </a:solidFill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包含</a:t>
            </a:r>
            <a:r>
              <a:rPr lang="en-US" sz="2400">
                <a:solidFill>
                  <a:srgbClr val="0000FF"/>
                </a:solidFill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printf</a:t>
            </a:r>
            <a:endParaRPr lang="en-US" sz="2400">
              <a:solidFill>
                <a:srgbClr val="0000FF"/>
              </a:solidFill>
              <a:highlight>
                <a:srgbClr val="FFFF00"/>
              </a:highligh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5297" name="标题 44033"/>
          <p:cNvSpPr>
            <a:spLocks noGrp="1"/>
          </p:cNvSpPr>
          <p:nvPr>
            <p:ph type="title"/>
          </p:nvPr>
        </p:nvSpPr>
        <p:spPr>
          <a:xfrm>
            <a:off x="7291070" y="0"/>
            <a:ext cx="1852930" cy="1143000"/>
          </a:xfrm>
          <a:solidFill>
            <a:schemeClr val="bg1"/>
          </a:solidFill>
        </p:spPr>
        <p:txBody>
          <a:bodyPr/>
          <a:p>
            <a:pPr algn="l">
              <a:buFont typeface="Wingdings" panose="05000000000000000000" pitchFamily="2" charset="2"/>
              <a:buNone/>
            </a:pPr>
            <a:r>
              <a:rPr lang="zh-CN" altLang="en-US" smtClean="0">
                <a:solidFill>
                  <a:srgbClr val="FF00FF"/>
                </a:solidFill>
              </a:rPr>
              <a:t>程序</a:t>
            </a:r>
            <a:r>
              <a:rPr lang="en-US" altLang="zh-CN" smtClean="0">
                <a:solidFill>
                  <a:srgbClr val="FF00FF"/>
                </a:solidFill>
              </a:rPr>
              <a:t> 1  </a:t>
            </a:r>
            <a:endParaRPr lang="en-US" altLang="zh-CN" smtClean="0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0" name="文本框 9270"/>
          <p:cNvSpPr txBox="1">
            <a:spLocks noChangeArrowheads="1"/>
          </p:cNvSpPr>
          <p:nvPr/>
        </p:nvSpPr>
        <p:spPr bwMode="auto">
          <a:xfrm>
            <a:off x="41275" y="6386513"/>
            <a:ext cx="835025" cy="427037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增加</a:t>
            </a:r>
            <a:endParaRPr lang="zh-CN" altLang="en-US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275" y="0"/>
            <a:ext cx="4417695" cy="606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90000"/>
              </a:lnSpc>
            </a:pPr>
            <a:r>
              <a:rPr lang="zh-CN" altLang="en-US" sz="2400">
                <a:latin typeface="+mj-lt"/>
                <a:cs typeface="+mj-lt"/>
              </a:rPr>
              <a:t>main()</a:t>
            </a:r>
            <a:endParaRPr lang="zh-CN" altLang="en-US" sz="2400">
              <a:latin typeface="+mj-lt"/>
              <a:cs typeface="+mj-lt"/>
            </a:endParaRPr>
          </a:p>
          <a:p>
            <a:pPr>
              <a:lnSpc>
                <a:spcPct val="90000"/>
              </a:lnSpc>
            </a:pPr>
            <a:r>
              <a:rPr lang="zh-CN" altLang="en-US" sz="2400">
                <a:latin typeface="+mj-lt"/>
                <a:cs typeface="+mj-lt"/>
              </a:rPr>
              <a:t>{</a:t>
            </a:r>
            <a:endParaRPr lang="zh-CN" altLang="en-US" sz="2400">
              <a:latin typeface="+mj-lt"/>
              <a:cs typeface="+mj-lt"/>
            </a:endParaRPr>
          </a:p>
          <a:p>
            <a:pPr>
              <a:lnSpc>
                <a:spcPct val="90000"/>
              </a:lnSpc>
            </a:pPr>
            <a:r>
              <a:rPr lang="zh-CN" altLang="en-US" sz="2400">
                <a:latin typeface="+mj-lt"/>
                <a:cs typeface="+mj-lt"/>
              </a:rPr>
              <a:t>  int child, i=2;</a:t>
            </a:r>
            <a:endParaRPr lang="zh-CN" altLang="en-US" sz="2400">
              <a:latin typeface="+mj-lt"/>
              <a:cs typeface="+mj-lt"/>
            </a:endParaRPr>
          </a:p>
          <a:p>
            <a:pPr>
              <a:lnSpc>
                <a:spcPct val="90000"/>
              </a:lnSpc>
            </a:pPr>
            <a:r>
              <a:rPr lang="zh-CN" altLang="en-US" sz="2400">
                <a:latin typeface="+mj-lt"/>
                <a:cs typeface="+mj-lt"/>
              </a:rPr>
              <a:t>  </a:t>
            </a:r>
            <a:r>
              <a:rPr lang="zh-CN" altLang="en-US" sz="2400">
                <a:solidFill>
                  <a:schemeClr val="tx1"/>
                </a:solidFill>
                <a:latin typeface="+mj-lt"/>
                <a:cs typeface="+mj-lt"/>
              </a:rPr>
              <a:t>srand((unsigned)time(NULL));</a:t>
            </a:r>
            <a:endParaRPr lang="zh-CN" altLang="en-US" sz="2400">
              <a:solidFill>
                <a:schemeClr val="tx1"/>
              </a:solidFill>
              <a:latin typeface="+mj-lt"/>
              <a:cs typeface="+mj-lt"/>
            </a:endParaRPr>
          </a:p>
          <a:p>
            <a:pPr>
              <a:lnSpc>
                <a:spcPct val="90000"/>
              </a:lnSpc>
            </a:pPr>
            <a:r>
              <a:rPr lang="zh-CN" altLang="en-US" sz="2400">
                <a:latin typeface="+mj-lt"/>
                <a:cs typeface="+mj-lt"/>
              </a:rPr>
              <a:t>  if ((child=</a:t>
            </a:r>
            <a:r>
              <a:rPr lang="zh-CN" altLang="en-US" sz="2400">
                <a:solidFill>
                  <a:srgbClr val="FF00FF"/>
                </a:solidFill>
                <a:latin typeface="+mj-lt"/>
                <a:cs typeface="+mj-lt"/>
              </a:rPr>
              <a:t>fork()</a:t>
            </a:r>
            <a:r>
              <a:rPr lang="zh-CN" altLang="en-US" sz="2400">
                <a:latin typeface="+mj-lt"/>
                <a:cs typeface="+mj-lt"/>
              </a:rPr>
              <a:t>)==-1)</a:t>
            </a:r>
            <a:endParaRPr lang="zh-CN" altLang="en-US" sz="2400">
              <a:latin typeface="+mj-lt"/>
              <a:cs typeface="+mj-lt"/>
            </a:endParaRPr>
          </a:p>
          <a:p>
            <a:pPr>
              <a:lnSpc>
                <a:spcPct val="90000"/>
              </a:lnSpc>
            </a:pPr>
            <a:r>
              <a:rPr lang="zh-CN" altLang="en-US" sz="2400">
                <a:latin typeface="+mj-lt"/>
                <a:cs typeface="+mj-lt"/>
              </a:rPr>
              <a:t>  {printf("erro \n");}</a:t>
            </a:r>
            <a:endParaRPr lang="zh-CN" altLang="en-US" sz="2400">
              <a:latin typeface="+mj-lt"/>
              <a:cs typeface="+mj-lt"/>
            </a:endParaRPr>
          </a:p>
          <a:p>
            <a:pPr>
              <a:lnSpc>
                <a:spcPct val="90000"/>
              </a:lnSpc>
            </a:pPr>
            <a:r>
              <a:rPr lang="zh-CN" altLang="en-US" sz="2400">
                <a:latin typeface="+mj-lt"/>
                <a:cs typeface="+mj-lt"/>
              </a:rPr>
              <a:t>  if (child==0)</a:t>
            </a:r>
            <a:endParaRPr lang="zh-CN" altLang="en-US" sz="2400">
              <a:latin typeface="+mj-lt"/>
              <a:cs typeface="+mj-lt"/>
            </a:endParaRPr>
          </a:p>
          <a:p>
            <a:pPr>
              <a:lnSpc>
                <a:spcPct val="90000"/>
              </a:lnSpc>
            </a:pPr>
            <a:r>
              <a:rPr lang="zh-CN" altLang="en-US" sz="2400">
                <a:latin typeface="+mj-lt"/>
                <a:cs typeface="+mj-lt"/>
              </a:rPr>
              <a:t>  {  </a:t>
            </a:r>
            <a:endParaRPr lang="zh-CN" altLang="en-US" sz="2400">
              <a:latin typeface="+mj-lt"/>
              <a:cs typeface="+mj-lt"/>
            </a:endParaRPr>
          </a:p>
          <a:p>
            <a:pPr>
              <a:lnSpc>
                <a:spcPct val="90000"/>
              </a:lnSpc>
            </a:pPr>
            <a:r>
              <a:rPr lang="zh-CN" altLang="en-US" sz="2400">
                <a:latin typeface="+mj-lt"/>
                <a:cs typeface="+mj-lt"/>
              </a:rPr>
              <a:t>    </a:t>
            </a:r>
            <a:r>
              <a:rPr lang="zh-CN" altLang="en-US" sz="2400">
                <a:solidFill>
                  <a:srgbClr val="FF0000"/>
                </a:solidFill>
                <a:latin typeface="+mj-lt"/>
                <a:cs typeface="+mj-lt"/>
              </a:rPr>
              <a:t> sleep(rand() % 2);</a:t>
            </a:r>
            <a:endParaRPr lang="zh-CN" altLang="en-US" sz="2400">
              <a:solidFill>
                <a:srgbClr val="FF0000"/>
              </a:solidFill>
              <a:latin typeface="+mj-lt"/>
              <a:cs typeface="+mj-lt"/>
            </a:endParaRPr>
          </a:p>
          <a:p>
            <a:pPr>
              <a:lnSpc>
                <a:spcPct val="90000"/>
              </a:lnSpc>
            </a:pPr>
            <a:r>
              <a:rPr lang="zh-CN" altLang="en-US" sz="2400">
                <a:latin typeface="+mj-lt"/>
                <a:cs typeface="+mj-lt"/>
              </a:rPr>
              <a:t>     i=i+3;</a:t>
            </a:r>
            <a:endParaRPr lang="zh-CN" altLang="en-US" sz="2400">
              <a:latin typeface="+mj-lt"/>
              <a:cs typeface="+mj-lt"/>
            </a:endParaRPr>
          </a:p>
          <a:p>
            <a:pPr>
              <a:lnSpc>
                <a:spcPct val="90000"/>
              </a:lnSpc>
            </a:pPr>
            <a:r>
              <a:rPr lang="en-US" altLang="zh-CN" sz="2400">
                <a:solidFill>
                  <a:srgbClr val="FF0000"/>
                </a:solidFill>
                <a:latin typeface="+mj-lt"/>
                <a:cs typeface="+mj-lt"/>
                <a:sym typeface="+mn-ea"/>
              </a:rPr>
              <a:t>   </a:t>
            </a:r>
            <a:r>
              <a:rPr lang="en-US" altLang="zh-CN" sz="2400">
                <a:solidFill>
                  <a:srgbClr val="FF00FF"/>
                </a:solidFill>
                <a:latin typeface="+mj-lt"/>
                <a:cs typeface="+mj-lt"/>
                <a:sym typeface="+mn-ea"/>
              </a:rPr>
              <a:t> </a:t>
            </a:r>
            <a:r>
              <a:rPr lang="zh-CN" altLang="en-US" sz="2400">
                <a:solidFill>
                  <a:srgbClr val="FF00FF"/>
                </a:solidFill>
                <a:latin typeface="+mj-lt"/>
                <a:cs typeface="+mj-lt"/>
                <a:sym typeface="+mn-ea"/>
              </a:rPr>
              <a:t>sleep(rand() % 2);</a:t>
            </a:r>
            <a:endParaRPr lang="zh-CN" altLang="en-US" sz="2400">
              <a:solidFill>
                <a:srgbClr val="FF00FF"/>
              </a:solidFill>
              <a:latin typeface="+mj-lt"/>
              <a:cs typeface="+mj-lt"/>
            </a:endParaRPr>
          </a:p>
          <a:p>
            <a:pPr>
              <a:lnSpc>
                <a:spcPct val="90000"/>
              </a:lnSpc>
            </a:pPr>
            <a:r>
              <a:rPr lang="zh-CN" altLang="en-US" sz="2400">
                <a:latin typeface="+mj-lt"/>
                <a:cs typeface="+mj-lt"/>
              </a:rPr>
              <a:t>     printf("i=%d \n",i);</a:t>
            </a:r>
            <a:endParaRPr lang="zh-CN" altLang="en-US" sz="2400">
              <a:latin typeface="+mj-lt"/>
              <a:cs typeface="+mj-lt"/>
            </a:endParaRPr>
          </a:p>
          <a:p>
            <a:pPr>
              <a:lnSpc>
                <a:spcPct val="90000"/>
              </a:lnSpc>
            </a:pPr>
            <a:r>
              <a:rPr lang="zh-CN" altLang="en-US" sz="2400">
                <a:latin typeface="+mj-lt"/>
                <a:cs typeface="+mj-lt"/>
              </a:rPr>
              <a:t>  }</a:t>
            </a:r>
            <a:endParaRPr lang="zh-CN" altLang="en-US" sz="2400">
              <a:latin typeface="+mj-lt"/>
              <a:cs typeface="+mj-lt"/>
            </a:endParaRPr>
          </a:p>
          <a:p>
            <a:pPr>
              <a:lnSpc>
                <a:spcPct val="90000"/>
              </a:lnSpc>
            </a:pPr>
            <a:r>
              <a:rPr lang="zh-CN" altLang="en-US" sz="2400">
                <a:latin typeface="+mj-lt"/>
                <a:cs typeface="+mj-lt"/>
              </a:rPr>
              <a:t> </a:t>
            </a:r>
            <a:r>
              <a:rPr lang="zh-CN" altLang="en-US" sz="2400">
                <a:solidFill>
                  <a:srgbClr val="FF0000"/>
                </a:solidFill>
                <a:latin typeface="+mj-lt"/>
                <a:cs typeface="+mj-lt"/>
              </a:rPr>
              <a:t> sleep(rand() % 4);</a:t>
            </a:r>
            <a:endParaRPr lang="zh-CN" altLang="en-US" sz="2400">
              <a:solidFill>
                <a:srgbClr val="FF0000"/>
              </a:solidFill>
              <a:latin typeface="+mj-lt"/>
              <a:cs typeface="+mj-lt"/>
            </a:endParaRPr>
          </a:p>
          <a:p>
            <a:pPr>
              <a:lnSpc>
                <a:spcPct val="90000"/>
              </a:lnSpc>
            </a:pPr>
            <a:r>
              <a:rPr lang="zh-CN" altLang="en-US" sz="2400">
                <a:latin typeface="+mj-lt"/>
                <a:cs typeface="+mj-lt"/>
              </a:rPr>
              <a:t>  i=i+5;</a:t>
            </a:r>
            <a:endParaRPr lang="zh-CN" altLang="en-US" sz="2400">
              <a:latin typeface="+mj-lt"/>
              <a:cs typeface="+mj-lt"/>
            </a:endParaRPr>
          </a:p>
          <a:p>
            <a:pPr>
              <a:lnSpc>
                <a:spcPct val="90000"/>
              </a:lnSpc>
            </a:pPr>
            <a:r>
              <a:rPr lang="en-US" altLang="zh-CN" sz="2400">
                <a:solidFill>
                  <a:srgbClr val="FF00FF"/>
                </a:solidFill>
                <a:latin typeface="+mj-lt"/>
                <a:cs typeface="+mj-lt"/>
                <a:sym typeface="+mn-ea"/>
              </a:rPr>
              <a:t>  </a:t>
            </a:r>
            <a:r>
              <a:rPr lang="zh-CN" altLang="en-US" sz="2400">
                <a:solidFill>
                  <a:srgbClr val="FF00FF"/>
                </a:solidFill>
                <a:latin typeface="+mj-lt"/>
                <a:cs typeface="+mj-lt"/>
                <a:sym typeface="+mn-ea"/>
              </a:rPr>
              <a:t>sleep(rand() % 2);</a:t>
            </a:r>
            <a:endParaRPr lang="zh-CN" altLang="en-US" sz="2400">
              <a:solidFill>
                <a:srgbClr val="FF00FF"/>
              </a:solidFill>
              <a:latin typeface="+mj-lt"/>
              <a:cs typeface="+mj-lt"/>
            </a:endParaRPr>
          </a:p>
          <a:p>
            <a:pPr>
              <a:lnSpc>
                <a:spcPct val="90000"/>
              </a:lnSpc>
            </a:pPr>
            <a:r>
              <a:rPr lang="zh-CN" altLang="en-US" sz="2400">
                <a:latin typeface="+mj-lt"/>
                <a:cs typeface="+mj-lt"/>
              </a:rPr>
              <a:t>  printf("i=%d \n",i);</a:t>
            </a:r>
            <a:endParaRPr lang="zh-CN" altLang="en-US" sz="2400">
              <a:latin typeface="+mj-lt"/>
              <a:cs typeface="+mj-lt"/>
            </a:endParaRPr>
          </a:p>
          <a:p>
            <a:pPr>
              <a:lnSpc>
                <a:spcPct val="90000"/>
              </a:lnSpc>
            </a:pPr>
            <a:r>
              <a:rPr lang="zh-CN" altLang="en-US" sz="2400">
                <a:latin typeface="+mj-lt"/>
                <a:cs typeface="+mj-lt"/>
              </a:rPr>
              <a:t>}</a:t>
            </a:r>
            <a:endParaRPr lang="zh-CN" altLang="en-US" sz="2400">
              <a:latin typeface="+mj-lt"/>
              <a:cs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03575" y="1484630"/>
            <a:ext cx="2735580" cy="5262245"/>
          </a:xfrm>
          <a:prstGeom prst="rect">
            <a:avLst/>
          </a:prstGeom>
          <a:solidFill>
            <a:srgbClr val="FFFE95"/>
          </a:solidFill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000" b="1">
                <a:solidFill>
                  <a:srgbClr val="FF00FF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父进程：返回子进程号</a:t>
            </a:r>
            <a:endParaRPr lang="zh-CN" altLang="en-US" sz="2000" b="1">
              <a:solidFill>
                <a:srgbClr val="FF00FF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 if (child==0)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 {  </a:t>
            </a:r>
            <a:r>
              <a:rPr lang="en-US" altLang="zh-CN" sz="2000" b="1"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sleep(rand()%2);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    i=i+3;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b="1">
                <a:ea typeface="黑体" panose="02010609060101010101" pitchFamily="49" charset="-122"/>
                <a:cs typeface="Arial" panose="020B0604020202020204" pitchFamily="34" charset="0"/>
              </a:rPr>
              <a:t>    sleep(rand()%2);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    printf("i=%d \n",i);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 }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b="1"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sleep(rand()%2);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i=i+5;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b="1"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sleep(rand()%2);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 printf("i=%d \n",i);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}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84570" y="1473835"/>
            <a:ext cx="2847975" cy="5262245"/>
          </a:xfrm>
          <a:prstGeom prst="rect">
            <a:avLst/>
          </a:prstGeom>
          <a:solidFill>
            <a:srgbClr val="FFFE95"/>
          </a:solidFill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000" b="1">
                <a:solidFill>
                  <a:srgbClr val="FF00FF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子进程：返回</a:t>
            </a:r>
            <a:r>
              <a:rPr lang="en-US" altLang="zh-CN" sz="2000" b="1">
                <a:solidFill>
                  <a:srgbClr val="FF00FF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0</a:t>
            </a:r>
            <a:endParaRPr lang="zh-CN" altLang="en-US" sz="2000" b="1">
              <a:solidFill>
                <a:srgbClr val="FF00FF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if (child==0)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 { </a:t>
            </a:r>
            <a:r>
              <a:rPr lang="en-US" altLang="zh-CN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b="1"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sleep(rand()%2);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    i=i+3;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000" b="1"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     sleep(rand()%2);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    printf("i=%d \n",i);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 }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000" b="1"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sleep(rand()%2);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 i=i+5;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000" b="1"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  sleep(rand()%2);</a:t>
            </a:r>
            <a:endParaRPr lang="zh-CN" altLang="en-US" sz="2000" b="1"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 printf("i=%d \n",i);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}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07950" y="1988820"/>
            <a:ext cx="8428355" cy="66040"/>
          </a:xfrm>
          <a:prstGeom prst="line">
            <a:avLst/>
          </a:prstGeom>
          <a:ln w="5715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172210" y="63500"/>
            <a:ext cx="3109595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问题：推导运行结果</a:t>
            </a:r>
            <a:endParaRPr lang="zh-CN" altLang="en-US" sz="24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87675" y="4940935"/>
            <a:ext cx="487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solidFill>
                  <a:srgbClr val="FF00FF"/>
                </a:solidFill>
                <a:highlight>
                  <a:srgbClr val="00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①</a:t>
            </a:r>
            <a:endParaRPr lang="zh-CN" altLang="en-US" sz="2400">
              <a:solidFill>
                <a:srgbClr val="FF00FF"/>
              </a:solidFill>
              <a:highlight>
                <a:srgbClr val="00FF00"/>
              </a:highligh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43530" y="5733415"/>
            <a:ext cx="487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solidFill>
                  <a:srgbClr val="FF00FF"/>
                </a:solidFill>
                <a:highlight>
                  <a:srgbClr val="00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②</a:t>
            </a:r>
            <a:endParaRPr lang="zh-CN" altLang="en-US" sz="2400">
              <a:solidFill>
                <a:srgbClr val="FF00FF"/>
              </a:solidFill>
              <a:highlight>
                <a:srgbClr val="00FF00"/>
              </a:highligh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12180" y="2780665"/>
            <a:ext cx="487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solidFill>
                  <a:srgbClr val="FF00FF"/>
                </a:solidFill>
                <a:highlight>
                  <a:srgbClr val="00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③</a:t>
            </a:r>
            <a:endParaRPr lang="zh-CN" altLang="en-US" sz="2400">
              <a:solidFill>
                <a:srgbClr val="FF00FF"/>
              </a:solidFill>
              <a:highlight>
                <a:srgbClr val="00FF00"/>
              </a:highligh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12180" y="3716655"/>
            <a:ext cx="487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solidFill>
                  <a:srgbClr val="FF00FF"/>
                </a:solidFill>
                <a:highlight>
                  <a:srgbClr val="00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④</a:t>
            </a:r>
            <a:endParaRPr lang="zh-CN" altLang="en-US" sz="2400">
              <a:solidFill>
                <a:srgbClr val="FF00FF"/>
              </a:solidFill>
              <a:highlight>
                <a:srgbClr val="00FF00"/>
              </a:highligh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95645" y="4940935"/>
            <a:ext cx="487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solidFill>
                  <a:srgbClr val="FF00FF"/>
                </a:solidFill>
                <a:highlight>
                  <a:srgbClr val="00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⑤</a:t>
            </a:r>
            <a:endParaRPr lang="zh-CN" altLang="en-US" sz="2400">
              <a:solidFill>
                <a:srgbClr val="FF00FF"/>
              </a:solidFill>
              <a:highlight>
                <a:srgbClr val="00FF00"/>
              </a:highligh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95645" y="5805170"/>
            <a:ext cx="487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solidFill>
                  <a:srgbClr val="FF00FF"/>
                </a:solidFill>
                <a:highlight>
                  <a:srgbClr val="00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⑥</a:t>
            </a:r>
            <a:endParaRPr lang="zh-CN" altLang="en-US" sz="2400">
              <a:solidFill>
                <a:srgbClr val="FF00FF"/>
              </a:solidFill>
              <a:highlight>
                <a:srgbClr val="00FF00"/>
              </a:highligh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-36830" y="0"/>
            <a:ext cx="9180830" cy="1938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可能结果：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①②③④⑤⑥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</a:rPr>
              <a:t>;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①③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④⑤⑥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 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     </a:t>
            </a:r>
            <a:endParaRPr lang="en-US" altLang="zh-CN" sz="2400"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           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①③④⑤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①③④⑤⑥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  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①②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④⑤⑥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endParaRPr lang="en-US" altLang="zh-CN" sz="2400"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           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③④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①②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 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③④⑤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①②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③④⑤⑥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①②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endParaRPr lang="en-US" altLang="zh-CN" sz="2400"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           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 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④⑤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④⑤⑥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endParaRPr lang="en-US" altLang="zh-CN" sz="2400"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           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③④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 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③④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⑤⑥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③④⑤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</a:t>
            </a:r>
            <a:endParaRPr lang="en-US" altLang="zh-CN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6" grpId="0" bldLvl="0" animBg="1"/>
      <p:bldP spid="6" grpId="1" animBg="1"/>
      <p:bldP spid="7" grpId="0"/>
      <p:bldP spid="7" grpId="1"/>
      <p:bldP spid="8" grpId="0"/>
      <p:bldP spid="8" grpId="1"/>
      <p:bldP spid="9" grpId="0"/>
      <p:bldP spid="9" grpId="1"/>
      <p:bldP spid="12" grpId="0"/>
      <p:bldP spid="12" grpId="1"/>
      <p:bldP spid="16" grpId="0"/>
      <p:bldP spid="16" grpId="1"/>
      <p:bldP spid="17" grpId="0"/>
      <p:bldP spid="17" grpId="1"/>
      <p:bldP spid="18" grpId="0" bldLvl="0" animBg="1"/>
      <p:bldP spid="18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0" name="文本框 9270"/>
          <p:cNvSpPr txBox="1">
            <a:spLocks noChangeArrowheads="1"/>
          </p:cNvSpPr>
          <p:nvPr/>
        </p:nvSpPr>
        <p:spPr bwMode="auto">
          <a:xfrm>
            <a:off x="41275" y="6386513"/>
            <a:ext cx="835025" cy="427037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增加</a:t>
            </a:r>
            <a:endParaRPr lang="zh-CN" altLang="en-US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0" y="980440"/>
            <a:ext cx="9180830" cy="45231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可能结果：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①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</a:rPr>
              <a:t>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②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</a:rPr>
              <a:t>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③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</a:rPr>
              <a:t>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④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</a:rPr>
              <a:t>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⑤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</a:rPr>
              <a:t>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</a:rPr>
              <a:t>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</a:rPr>
              <a:t>;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</a:t>
            </a:r>
            <a:endParaRPr lang="en-US" altLang="zh-CN" sz="2400"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               7 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7 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10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10 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15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15;    </a:t>
            </a:r>
            <a:r>
              <a:rPr lang="en-US" altLang="zh-CN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7  10  </a:t>
            </a:r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10 10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r>
              <a:rPr lang="en-US" altLang="zh-CN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15 </a:t>
            </a:r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15</a:t>
            </a:r>
            <a:endParaRPr lang="en-US" altLang="zh-CN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 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</a:t>
            </a:r>
            <a:endParaRPr lang="en-US" altLang="zh-CN" sz="2400"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7 10 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10  10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15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15;   </a:t>
            </a:r>
            <a:r>
              <a:rPr lang="en-US" altLang="zh-CN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7  10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10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en-US" altLang="zh-CN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15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15  15;  </a:t>
            </a:r>
            <a:r>
              <a:rPr lang="en-US" altLang="zh-CN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7   10 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10</a:t>
            </a:r>
            <a:r>
              <a:rPr lang="en-US" altLang="zh-CN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15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15  15</a:t>
            </a:r>
            <a:endParaRPr lang="en-US" altLang="zh-CN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 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endParaRPr lang="en-US" altLang="zh-CN" sz="2400"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5 10 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10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10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15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15;     </a:t>
            </a:r>
            <a:r>
              <a:rPr lang="en-US" altLang="zh-CN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5   </a:t>
            </a:r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5</a:t>
            </a:r>
            <a:r>
              <a:rPr lang="en-US" altLang="zh-CN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10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10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r>
              <a:rPr lang="en-US" altLang="zh-CN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15 </a:t>
            </a:r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15;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</a:t>
            </a:r>
            <a:r>
              <a:rPr lang="en-US" altLang="zh-CN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5  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5</a:t>
            </a:r>
            <a:r>
              <a:rPr lang="en-US" altLang="zh-CN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10  15 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15  15</a:t>
            </a:r>
            <a:endParaRPr lang="en-US" altLang="zh-CN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 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endParaRPr lang="en-US" altLang="zh-CN" sz="2400"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5  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5 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10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10 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15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15;    </a:t>
            </a:r>
            <a:r>
              <a:rPr lang="en-US" altLang="zh-CN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5  10 </a:t>
            </a:r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10  10</a:t>
            </a:r>
            <a:r>
              <a:rPr lang="en-US" altLang="zh-CN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15 </a:t>
            </a:r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15;  </a:t>
            </a:r>
            <a:r>
              <a:rPr lang="en-US" altLang="zh-CN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5  10 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10 </a:t>
            </a:r>
            <a:r>
              <a:rPr lang="en-US" altLang="zh-CN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15 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15  15</a:t>
            </a:r>
            <a:endParaRPr lang="en-US" altLang="zh-CN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  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 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</a:t>
            </a:r>
            <a:endParaRPr lang="en-US" altLang="zh-CN" sz="2400"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5  10 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10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15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15 15;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5  </a:t>
            </a:r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5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10  15  </a:t>
            </a:r>
            <a:r>
              <a:rPr lang="en-US" altLang="zh-CN" sz="24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15  15;   </a:t>
            </a:r>
            <a:r>
              <a:rPr lang="en-US" altLang="zh-CN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5 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5</a:t>
            </a:r>
            <a:r>
              <a:rPr lang="en-US" altLang="zh-CN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10  15 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15  15</a:t>
            </a:r>
            <a:endParaRPr lang="en-US" altLang="zh-CN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</a:t>
            </a:r>
            <a:r>
              <a:rPr lang="zh-CN" altLang="en-US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;</a:t>
            </a:r>
            <a:endParaRPr lang="en-US" altLang="zh-CN" sz="24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en-US" altLang="zh-CN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5  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5</a:t>
            </a:r>
            <a:r>
              <a:rPr lang="en-US" altLang="zh-CN" sz="240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10  15 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15 15</a:t>
            </a:r>
            <a:endParaRPr lang="en-US" altLang="zh-CN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9705" y="116840"/>
            <a:ext cx="60801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</a:t>
            </a:r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  </a:t>
            </a:r>
            <a:r>
              <a:rPr lang="en-US" altLang="zh-CN" sz="2400"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r>
              <a:rPr lang="zh-CN" altLang="en-US" sz="2400"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     </a:t>
            </a: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③</a:t>
            </a:r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    </a:t>
            </a:r>
            <a:r>
              <a:rPr lang="zh-CN" altLang="en-US" sz="2400"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④</a:t>
            </a:r>
            <a:r>
              <a:rPr lang="en-US" altLang="zh-CN" sz="2400"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    </a:t>
            </a:r>
            <a:r>
              <a:rPr lang="zh-CN" altLang="en-US" sz="2400"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⑤</a:t>
            </a:r>
            <a:r>
              <a:rPr lang="en-US" altLang="zh-CN" sz="2400"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       </a:t>
            </a:r>
            <a:r>
              <a:rPr lang="zh-CN" altLang="en-US" sz="2400"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⑥</a:t>
            </a:r>
            <a:r>
              <a:rPr lang="en-US" altLang="zh-CN" sz="2400"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endParaRPr lang="zh-CN" altLang="en-US" sz="2400">
              <a:highlight>
                <a:srgbClr val="FFFF00"/>
              </a:highlight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+5    </a:t>
            </a:r>
            <a:r>
              <a:rPr lang="en-US" altLang="zh-CN" sz="2400"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print</a:t>
            </a:r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  +3</a:t>
            </a:r>
            <a:r>
              <a:rPr lang="en-US" altLang="zh-CN" sz="2400"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  </a:t>
            </a:r>
            <a:r>
              <a:rPr lang="en-US" altLang="zh-CN" sz="2400"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print</a:t>
            </a:r>
            <a:r>
              <a:rPr lang="en-US" altLang="zh-CN" sz="2400"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 </a:t>
            </a:r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+5       </a:t>
            </a:r>
            <a:r>
              <a:rPr lang="en-US" altLang="zh-CN" sz="2400"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print</a:t>
            </a:r>
            <a:endParaRPr lang="en-US" altLang="zh-CN" sz="2400">
              <a:solidFill>
                <a:srgbClr val="FF00FF"/>
              </a:solidFill>
              <a:highlight>
                <a:srgbClr val="FFFF00"/>
              </a:highlight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75965" y="5156835"/>
            <a:ext cx="5656580" cy="1198880"/>
          </a:xfrm>
          <a:prstGeom prst="rect">
            <a:avLst/>
          </a:prstGeom>
          <a:solidFill>
            <a:srgbClr val="21FFF8">
              <a:alpha val="20000"/>
            </a:srgbClr>
          </a:solidFill>
        </p:spPr>
        <p:txBody>
          <a:bodyPr wrap="square" rtlCol="0" anchor="t">
            <a:spAutoFit/>
          </a:bodyPr>
          <a:p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不同结果：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7,10,15          10,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10,15       10,15,15</a:t>
            </a:r>
            <a:endParaRPr lang="en-US" altLang="zh-CN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   5,10,15            5,15,15</a:t>
            </a:r>
            <a:endParaRPr lang="en-US" altLang="zh-CN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55297" name="标题 44033"/>
          <p:cNvSpPr>
            <a:spLocks noGrp="1"/>
          </p:cNvSpPr>
          <p:nvPr>
            <p:ph type="title"/>
          </p:nvPr>
        </p:nvSpPr>
        <p:spPr>
          <a:xfrm>
            <a:off x="6501130" y="0"/>
            <a:ext cx="2642870" cy="980440"/>
          </a:xfrm>
          <a:solidFill>
            <a:schemeClr val="bg1"/>
          </a:solidFill>
        </p:spPr>
        <p:txBody>
          <a:bodyPr/>
          <a:p>
            <a:pPr algn="l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</a:rPr>
              <a:t>   </a:t>
            </a:r>
            <a:r>
              <a:rPr lang="zh-CN" altLang="en-US" smtClean="0">
                <a:solidFill>
                  <a:srgbClr val="FF00FF"/>
                </a:solidFill>
              </a:rPr>
              <a:t>程序</a:t>
            </a:r>
            <a:r>
              <a:rPr lang="en-US" altLang="zh-CN" smtClean="0">
                <a:solidFill>
                  <a:srgbClr val="FF00FF"/>
                </a:solidFill>
              </a:rPr>
              <a:t> 1  </a:t>
            </a:r>
            <a:endParaRPr lang="en-US" altLang="zh-CN" smtClean="0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18" grpId="1" animBg="1"/>
      <p:bldP spid="19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7995" y="44450"/>
            <a:ext cx="4481195" cy="6000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#include &lt;stdio.h&gt;</a:t>
            </a:r>
            <a:endParaRPr lang="zh-CN" altLang="en-US" sz="2400"/>
          </a:p>
          <a:p>
            <a:r>
              <a:rPr lang="zh-CN" altLang="en-US" sz="2400"/>
              <a:t>#include &lt;stdlib.h&gt;</a:t>
            </a:r>
            <a:endParaRPr lang="zh-CN" altLang="en-US" sz="2400"/>
          </a:p>
          <a:p>
            <a:r>
              <a:rPr lang="zh-CN" altLang="en-US" sz="2400"/>
              <a:t>main()</a:t>
            </a:r>
            <a:endParaRPr lang="zh-CN" altLang="en-US" sz="2400"/>
          </a:p>
          <a:p>
            <a:r>
              <a:rPr lang="zh-CN" altLang="en-US" sz="2400"/>
              <a:t>{  int x;</a:t>
            </a:r>
            <a:endParaRPr lang="zh-CN" altLang="en-US" sz="2400"/>
          </a:p>
          <a:p>
            <a:r>
              <a:rPr lang="zh-CN" altLang="en-US" sz="2400"/>
              <a:t>  srand((unsigned)time(NULL));</a:t>
            </a:r>
            <a:endParaRPr lang="zh-CN" altLang="en-US" sz="2400"/>
          </a:p>
          <a:p>
            <a:r>
              <a:rPr lang="zh-CN" altLang="en-US" sz="2400"/>
              <a:t>  while((x=</a:t>
            </a:r>
            <a:r>
              <a:rPr lang="zh-CN" altLang="en-US" sz="2400">
                <a:solidFill>
                  <a:srgbClr val="FF0000"/>
                </a:solidFill>
              </a:rPr>
              <a:t>fork()</a:t>
            </a:r>
            <a:r>
              <a:rPr lang="zh-CN" altLang="en-US" sz="2400"/>
              <a:t>)==-1);</a:t>
            </a:r>
            <a:endParaRPr lang="zh-CN" altLang="en-US" sz="2400"/>
          </a:p>
          <a:p>
            <a:r>
              <a:rPr lang="zh-CN" altLang="en-US" sz="2400"/>
              <a:t>  if (x==0)</a:t>
            </a:r>
            <a:endParaRPr lang="zh-CN" altLang="en-US" sz="2400"/>
          </a:p>
          <a:p>
            <a:r>
              <a:rPr lang="zh-CN" altLang="en-US" sz="2400"/>
              <a:t>  {	sleep(rand() % 2);</a:t>
            </a:r>
            <a:endParaRPr lang="zh-CN" altLang="en-US" sz="2400"/>
          </a:p>
          <a:p>
            <a:r>
              <a:rPr lang="zh-CN" altLang="en-US" sz="2400"/>
              <a:t>	</a:t>
            </a:r>
            <a:r>
              <a:rPr lang="zh-CN" altLang="en-US" sz="2400">
                <a:solidFill>
                  <a:srgbClr val="FF0000"/>
                </a:solidFill>
              </a:rPr>
              <a:t>printf("a");</a:t>
            </a:r>
            <a:endParaRPr lang="zh-CN" altLang="en-US" sz="2400"/>
          </a:p>
          <a:p>
            <a:r>
              <a:rPr lang="zh-CN" altLang="en-US" sz="2400"/>
              <a:t>  }</a:t>
            </a:r>
            <a:endParaRPr lang="zh-CN" altLang="en-US" sz="2400"/>
          </a:p>
          <a:p>
            <a:r>
              <a:rPr lang="zh-CN" altLang="en-US" sz="2400"/>
              <a:t>  else</a:t>
            </a:r>
            <a:endParaRPr lang="zh-CN" altLang="en-US" sz="2400"/>
          </a:p>
          <a:p>
            <a:r>
              <a:rPr lang="zh-CN" altLang="en-US" sz="2400"/>
              <a:t>  {	sleep(rand() % 3);</a:t>
            </a:r>
            <a:endParaRPr lang="zh-CN" altLang="en-US" sz="2400"/>
          </a:p>
          <a:p>
            <a:r>
              <a:rPr lang="zh-CN" altLang="en-US" sz="2400"/>
              <a:t>	</a:t>
            </a:r>
            <a:r>
              <a:rPr lang="zh-CN" altLang="en-US" sz="2400">
                <a:solidFill>
                  <a:srgbClr val="FF0000"/>
                </a:solidFill>
              </a:rPr>
              <a:t>printf("b");</a:t>
            </a:r>
            <a:endParaRPr lang="zh-CN" altLang="en-US" sz="2400"/>
          </a:p>
          <a:p>
            <a:r>
              <a:rPr lang="zh-CN" altLang="en-US" sz="2400"/>
              <a:t>  }</a:t>
            </a:r>
            <a:endParaRPr lang="zh-CN" altLang="en-US" sz="2400"/>
          </a:p>
          <a:p>
            <a:r>
              <a:rPr lang="zh-CN" altLang="en-US" sz="2400"/>
              <a:t>  </a:t>
            </a:r>
            <a:r>
              <a:rPr lang="zh-CN" altLang="en-US" sz="2400">
                <a:solidFill>
                  <a:srgbClr val="FF0000"/>
                </a:solidFill>
              </a:rPr>
              <a:t>printf("c");</a:t>
            </a:r>
            <a:endParaRPr lang="zh-CN" altLang="en-US" sz="2400"/>
          </a:p>
          <a:p>
            <a:r>
              <a:rPr lang="zh-CN" altLang="en-US" sz="2400"/>
              <a:t>}</a:t>
            </a:r>
            <a:endParaRPr lang="zh-CN" altLang="en-US" sz="2400"/>
          </a:p>
        </p:txBody>
      </p:sp>
      <p:sp>
        <p:nvSpPr>
          <p:cNvPr id="55297" name="标题 44033"/>
          <p:cNvSpPr>
            <a:spLocks noGrp="1"/>
          </p:cNvSpPr>
          <p:nvPr>
            <p:ph type="title"/>
          </p:nvPr>
        </p:nvSpPr>
        <p:spPr>
          <a:xfrm>
            <a:off x="6501130" y="0"/>
            <a:ext cx="2642870" cy="980440"/>
          </a:xfrm>
          <a:solidFill>
            <a:schemeClr val="bg1"/>
          </a:solidFill>
        </p:spPr>
        <p:txBody>
          <a:bodyPr/>
          <a:p>
            <a:pPr algn="l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</a:rPr>
              <a:t>   </a:t>
            </a:r>
            <a:r>
              <a:rPr lang="zh-CN" altLang="en-US" smtClean="0">
                <a:solidFill>
                  <a:srgbClr val="FF00FF"/>
                </a:solidFill>
              </a:rPr>
              <a:t>程序</a:t>
            </a:r>
            <a:r>
              <a:rPr lang="en-US" altLang="zh-CN" smtClean="0">
                <a:solidFill>
                  <a:srgbClr val="FF00FF"/>
                </a:solidFill>
              </a:rPr>
              <a:t> 2  </a:t>
            </a:r>
            <a:endParaRPr lang="en-US" altLang="zh-CN" smtClean="0">
              <a:solidFill>
                <a:srgbClr val="FF00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07765" y="188595"/>
            <a:ext cx="3109595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问题：推导运行结果</a:t>
            </a:r>
            <a:endParaRPr lang="zh-CN" altLang="en-US" sz="2400" b="1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9795" y="2996565"/>
            <a:ext cx="487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solidFill>
                  <a:srgbClr val="FF00FF"/>
                </a:solidFill>
                <a:highlight>
                  <a:srgbClr val="00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①</a:t>
            </a:r>
            <a:endParaRPr lang="zh-CN" altLang="en-US" sz="2400">
              <a:solidFill>
                <a:srgbClr val="FF00FF"/>
              </a:solidFill>
              <a:highlight>
                <a:srgbClr val="00FF00"/>
              </a:highligh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9795" y="4436745"/>
            <a:ext cx="5391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00FF"/>
                </a:solidFill>
                <a:highlight>
                  <a:srgbClr val="00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②</a:t>
            </a:r>
            <a:endParaRPr lang="zh-CN" altLang="en-US" sz="2400">
              <a:solidFill>
                <a:srgbClr val="FF00FF"/>
              </a:solidFill>
              <a:highlight>
                <a:srgbClr val="00FF00"/>
              </a:highligh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9705" y="5229225"/>
            <a:ext cx="5391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00FF"/>
                </a:solidFill>
                <a:highlight>
                  <a:srgbClr val="00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③</a:t>
            </a:r>
            <a:endParaRPr lang="zh-CN" altLang="en-US" sz="2400">
              <a:solidFill>
                <a:srgbClr val="FF00FF"/>
              </a:solidFill>
              <a:highlight>
                <a:srgbClr val="00FF00"/>
              </a:highligh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6" grpId="0"/>
      <p:bldP spid="6" grpId="1"/>
      <p:bldP spid="8" grpId="0"/>
      <p:bldP spid="8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文本框 47105"/>
          <p:cNvSpPr txBox="1">
            <a:spLocks noChangeArrowheads="1"/>
          </p:cNvSpPr>
          <p:nvPr/>
        </p:nvSpPr>
        <p:spPr bwMode="auto">
          <a:xfrm>
            <a:off x="146050" y="0"/>
            <a:ext cx="8115300" cy="6580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eaLnBrk="0" hangingPunc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/>
              <a:t>#include &lt;sys/types.h&gt;</a:t>
            </a:r>
            <a:endParaRPr lang="zh-CN" altLang="en-US" sz="2400"/>
          </a:p>
          <a:p>
            <a:pPr eaLnBrk="0" hangingPunc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/>
              <a:t>#include &lt;stdio.h&gt;</a:t>
            </a:r>
            <a:endParaRPr lang="zh-CN" altLang="en-US" sz="2400"/>
          </a:p>
          <a:p>
            <a:pPr eaLnBrk="0" hangingPunc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/>
              <a:t>#include &lt;unistd.h&gt;</a:t>
            </a:r>
            <a:endParaRPr lang="zh-CN" altLang="en-US" sz="2400"/>
          </a:p>
          <a:p>
            <a:pPr eaLnBrk="0" hangingPunc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zh-CN" sz="2400"/>
              <a:t>int</a:t>
            </a:r>
            <a:r>
              <a:rPr lang="zh-CN" altLang="en-US" sz="2400"/>
              <a:t> main(int argc, char *argv[])</a:t>
            </a:r>
            <a:endParaRPr lang="zh-CN" altLang="en-US" sz="2400"/>
          </a:p>
          <a:p>
            <a:pPr eaLnBrk="0" hangingPunc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/>
              <a:t>{</a:t>
            </a:r>
            <a:endParaRPr lang="zh-CN" altLang="en-US" sz="2400"/>
          </a:p>
          <a:p>
            <a:pPr lvl="1" eaLnBrk="0" hangingPunc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/>
              <a:t>pid_t pid;</a:t>
            </a:r>
            <a:endParaRPr lang="zh-CN" altLang="en-US" sz="2400"/>
          </a:p>
          <a:p>
            <a:pPr lvl="1" eaLnBrk="0" hangingPunc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/>
              <a:t>/*fork another process */</a:t>
            </a:r>
            <a:endParaRPr lang="zh-CN" altLang="en-US" sz="2400"/>
          </a:p>
          <a:p>
            <a:pPr lvl="1" eaLnBrk="0" hangingPunc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/>
              <a:t>pid = </a:t>
            </a:r>
            <a:r>
              <a:rPr lang="zh-CN" altLang="en-US" sz="2400" b="1">
                <a:solidFill>
                  <a:srgbClr val="FF0066"/>
                </a:solidFill>
              </a:rPr>
              <a:t>fork()</a:t>
            </a:r>
            <a:r>
              <a:rPr lang="zh-CN" altLang="en-US" sz="2400"/>
              <a:t>;</a:t>
            </a:r>
            <a:endParaRPr lang="zh-CN" altLang="en-US" sz="2400"/>
          </a:p>
          <a:p>
            <a:pPr lvl="1" eaLnBrk="0" hangingPunc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/>
              <a:t>if (pid &lt; 0) { /* error occurred*/</a:t>
            </a:r>
            <a:endParaRPr lang="zh-CN" altLang="en-US" sz="2400"/>
          </a:p>
          <a:p>
            <a:pPr lvl="2" eaLnBrk="0" hangingPunc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/>
              <a:t>fprintf(stderr, “Fork Failed”);</a:t>
            </a:r>
            <a:endParaRPr lang="zh-CN" altLang="en-US" sz="2400"/>
          </a:p>
          <a:p>
            <a:pPr lvl="2" eaLnBrk="0" hangingPunc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FF0000"/>
                </a:solidFill>
              </a:rPr>
              <a:t>exit</a:t>
            </a:r>
            <a:r>
              <a:rPr lang="zh-CN" altLang="en-US" sz="2400"/>
              <a:t>(-1);</a:t>
            </a:r>
            <a:endParaRPr lang="zh-CN" altLang="en-US" sz="2400"/>
          </a:p>
          <a:p>
            <a:pPr lvl="1" eaLnBrk="0" hangingPunc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/>
              <a:t>}</a:t>
            </a:r>
            <a:endParaRPr lang="zh-CN" altLang="en-US" sz="2400"/>
          </a:p>
          <a:p>
            <a:pPr lvl="1" eaLnBrk="0" hangingPunc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/>
              <a:t>else if (pid == 0) {/*child process*/</a:t>
            </a:r>
            <a:endParaRPr lang="zh-CN" altLang="en-US" sz="2400"/>
          </a:p>
          <a:p>
            <a:pPr lvl="2" eaLnBrk="0" hangingPunc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66"/>
                </a:solidFill>
              </a:rPr>
              <a:t>execlp</a:t>
            </a:r>
            <a:r>
              <a:rPr lang="zh-CN" altLang="en-US" sz="2400"/>
              <a:t>(“/bin/ls”, “ls”, NULL);</a:t>
            </a:r>
            <a:endParaRPr lang="zh-CN" altLang="en-US" sz="2400"/>
          </a:p>
          <a:p>
            <a:pPr lvl="1" eaLnBrk="0" hangingPunc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/>
              <a:t>}</a:t>
            </a:r>
            <a:endParaRPr lang="zh-CN" altLang="en-US" sz="2400"/>
          </a:p>
          <a:p>
            <a:pPr lvl="1" eaLnBrk="0" hangingPunc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/>
              <a:t>else {/*parent process*/</a:t>
            </a:r>
            <a:endParaRPr lang="zh-CN" altLang="en-US" sz="2400"/>
          </a:p>
          <a:p>
            <a:pPr lvl="1" eaLnBrk="0" hangingPunc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/>
              <a:t>         /*parent will wait for the child to complete*/</a:t>
            </a:r>
            <a:endParaRPr lang="zh-CN" altLang="en-US" sz="2400"/>
          </a:p>
          <a:p>
            <a:pPr lvl="2" eaLnBrk="0" hangingPunc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FF0066"/>
                </a:solidFill>
              </a:rPr>
              <a:t>wait</a:t>
            </a:r>
            <a:r>
              <a:rPr lang="zh-CN" altLang="en-US" sz="2400"/>
              <a:t>(NULL);</a:t>
            </a:r>
            <a:endParaRPr lang="zh-CN" altLang="en-US" sz="2400"/>
          </a:p>
          <a:p>
            <a:pPr lvl="2" eaLnBrk="0" hangingPunc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/>
              <a:t>printf(“Child Complete”);</a:t>
            </a:r>
            <a:endParaRPr lang="zh-CN" altLang="en-US" sz="2400"/>
          </a:p>
          <a:p>
            <a:pPr lvl="2" eaLnBrk="0" hangingPunc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FF0000"/>
                </a:solidFill>
              </a:rPr>
              <a:t>exit</a:t>
            </a:r>
            <a:r>
              <a:rPr lang="zh-CN" altLang="en-US" sz="2400"/>
              <a:t>(0);</a:t>
            </a:r>
            <a:endParaRPr lang="zh-CN" altLang="en-US" sz="2400"/>
          </a:p>
          <a:p>
            <a:pPr lvl="1" eaLnBrk="0" hangingPunc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/>
              <a:t>}</a:t>
            </a:r>
            <a:endParaRPr lang="zh-CN" altLang="en-US" sz="2400"/>
          </a:p>
          <a:p>
            <a:pPr eaLnBrk="0" hangingPunc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zh-CN" altLang="en-US" sz="2400"/>
              <a:t>}</a:t>
            </a:r>
            <a:endParaRPr lang="zh-CN" altLang="en-US" sz="2400" b="1">
              <a:latin typeface="黑体" panose="02010609060101010101" pitchFamily="49" charset="-122"/>
            </a:endParaRPr>
          </a:p>
        </p:txBody>
      </p:sp>
      <p:sp>
        <p:nvSpPr>
          <p:cNvPr id="47107" name="文本框 47106"/>
          <p:cNvSpPr txBox="1">
            <a:spLocks noChangeArrowheads="1"/>
          </p:cNvSpPr>
          <p:nvPr/>
        </p:nvSpPr>
        <p:spPr bwMode="auto">
          <a:xfrm>
            <a:off x="3408363" y="-128588"/>
            <a:ext cx="3227387" cy="446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FF"/>
                </a:solidFill>
              </a:rPr>
              <a:t>pid_t</a:t>
            </a:r>
            <a:endParaRPr lang="zh-CN" altLang="en-US" sz="2400" b="1">
              <a:solidFill>
                <a:srgbClr val="0000FF"/>
              </a:solidFill>
            </a:endParaRPr>
          </a:p>
        </p:txBody>
      </p:sp>
      <p:grpSp>
        <p:nvGrpSpPr>
          <p:cNvPr id="47108" name="组合 47107"/>
          <p:cNvGrpSpPr/>
          <p:nvPr/>
        </p:nvGrpSpPr>
        <p:grpSpPr bwMode="auto">
          <a:xfrm>
            <a:off x="2687638" y="152400"/>
            <a:ext cx="3443287" cy="749300"/>
            <a:chOff x="0" y="0"/>
            <a:chExt cx="5423" cy="1180"/>
          </a:xfrm>
        </p:grpSpPr>
        <p:sp>
          <p:nvSpPr>
            <p:cNvPr id="58378" name="文本框 47108"/>
            <p:cNvSpPr txBox="1">
              <a:spLocks noChangeArrowheads="1"/>
            </p:cNvSpPr>
            <p:nvPr/>
          </p:nvSpPr>
          <p:spPr bwMode="auto">
            <a:xfrm>
              <a:off x="0" y="0"/>
              <a:ext cx="5082" cy="7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0000FF"/>
                  </a:solidFill>
                </a:rPr>
                <a:t>printf</a:t>
              </a:r>
              <a:endParaRPr lang="zh-CN" altLang="en-US"/>
            </a:p>
          </p:txBody>
        </p:sp>
        <p:sp>
          <p:nvSpPr>
            <p:cNvPr id="58379" name="文本框 47109"/>
            <p:cNvSpPr txBox="1">
              <a:spLocks noChangeArrowheads="1"/>
            </p:cNvSpPr>
            <p:nvPr/>
          </p:nvSpPr>
          <p:spPr bwMode="auto">
            <a:xfrm>
              <a:off x="341" y="460"/>
              <a:ext cx="5082" cy="7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0000FF"/>
                  </a:solidFill>
                </a:rPr>
                <a:t>fork exec</a:t>
              </a:r>
              <a:endParaRPr lang="zh-CN" altLang="en-US"/>
            </a:p>
          </p:txBody>
        </p:sp>
      </p:grpSp>
      <p:sp>
        <p:nvSpPr>
          <p:cNvPr id="47111" name="文本框 47110"/>
          <p:cNvSpPr txBox="1">
            <a:spLocks noChangeArrowheads="1"/>
          </p:cNvSpPr>
          <p:nvPr/>
        </p:nvSpPr>
        <p:spPr bwMode="auto">
          <a:xfrm>
            <a:off x="4518025" y="800100"/>
            <a:ext cx="3227388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FF"/>
                </a:solidFill>
              </a:rPr>
              <a:t>argc为参数个数，argv[]为参数位置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47112" name="文本框 47111"/>
          <p:cNvSpPr txBox="1">
            <a:spLocks noChangeArrowheads="1"/>
          </p:cNvSpPr>
          <p:nvPr/>
        </p:nvSpPr>
        <p:spPr bwMode="auto">
          <a:xfrm>
            <a:off x="4813300" y="1752600"/>
            <a:ext cx="4330700" cy="1554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66"/>
                </a:solidFill>
              </a:rPr>
              <a:t>fork()：创建新进程</a:t>
            </a:r>
            <a:endParaRPr lang="zh-CN" altLang="en-US" sz="2400" b="1">
              <a:solidFill>
                <a:srgbClr val="FF0066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66"/>
                </a:solidFill>
              </a:rPr>
              <a:t>若成功调用一次则返回两个值</a:t>
            </a:r>
            <a:endParaRPr lang="zh-CN" altLang="en-US" sz="2400" b="1">
              <a:solidFill>
                <a:srgbClr val="FF0066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66"/>
                </a:solidFill>
              </a:rPr>
              <a:t>子进程返回0，父进程返回子进程ID；否则，出错返回-1</a:t>
            </a:r>
            <a:endParaRPr lang="zh-CN" altLang="en-US" sz="2400" b="1">
              <a:solidFill>
                <a:srgbClr val="FF0066"/>
              </a:solidFill>
            </a:endParaRPr>
          </a:p>
        </p:txBody>
      </p:sp>
      <p:sp>
        <p:nvSpPr>
          <p:cNvPr id="47113" name="文本框 47112"/>
          <p:cNvSpPr txBox="1">
            <a:spLocks noChangeArrowheads="1"/>
          </p:cNvSpPr>
          <p:nvPr/>
        </p:nvSpPr>
        <p:spPr bwMode="auto">
          <a:xfrm>
            <a:off x="5796280" y="3307080"/>
            <a:ext cx="3347085" cy="1568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FF"/>
                </a:solidFill>
              </a:rPr>
              <a:t>fork()：创建新进程</a:t>
            </a:r>
            <a:endParaRPr lang="zh-CN" altLang="en-US" sz="2400" b="1">
              <a:solidFill>
                <a:srgbClr val="FF00FF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FF"/>
                </a:solidFill>
              </a:rPr>
              <a:t>exec()族函数</a:t>
            </a:r>
            <a:r>
              <a:rPr lang="zh-CN" altLang="en-US" sz="2400" b="1">
                <a:solidFill>
                  <a:srgbClr val="FF0000"/>
                </a:solidFill>
              </a:rPr>
              <a:t>（</a:t>
            </a:r>
            <a:r>
              <a:rPr lang="en-US" altLang="zh-CN" sz="2400" b="1">
                <a:solidFill>
                  <a:srgbClr val="FF0000"/>
                </a:solidFill>
              </a:rPr>
              <a:t>6</a:t>
            </a:r>
            <a:r>
              <a:rPr lang="zh-CN" altLang="en-US" sz="2400" b="1">
                <a:solidFill>
                  <a:srgbClr val="FF0000"/>
                </a:solidFill>
              </a:rPr>
              <a:t>个）</a:t>
            </a:r>
            <a:r>
              <a:rPr lang="zh-CN" altLang="en-US" sz="2400" b="1">
                <a:solidFill>
                  <a:srgbClr val="FF00FF"/>
                </a:solidFill>
              </a:rPr>
              <a:t>：用一个新的进程映像替换当前进程映像</a:t>
            </a:r>
            <a:endParaRPr lang="zh-CN" altLang="en-US" sz="2400" b="1">
              <a:solidFill>
                <a:srgbClr val="FF00FF"/>
              </a:solidFill>
            </a:endParaRPr>
          </a:p>
        </p:txBody>
      </p:sp>
      <p:sp>
        <p:nvSpPr>
          <p:cNvPr id="47114" name="文本框 47113"/>
          <p:cNvSpPr txBox="1">
            <a:spLocks noChangeArrowheads="1"/>
          </p:cNvSpPr>
          <p:nvPr/>
        </p:nvSpPr>
        <p:spPr bwMode="auto">
          <a:xfrm>
            <a:off x="4692650" y="5228908"/>
            <a:ext cx="4572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6600CC"/>
                </a:solidFill>
              </a:rPr>
              <a:t>wait()：等待，直到子进程结束</a:t>
            </a:r>
            <a:endParaRPr lang="zh-CN" altLang="en-US" sz="2400" b="1">
              <a:solidFill>
                <a:srgbClr val="6600CC"/>
              </a:solidFill>
            </a:endParaRPr>
          </a:p>
        </p:txBody>
      </p:sp>
      <p:sp>
        <p:nvSpPr>
          <p:cNvPr id="47115" name="文本框 47114"/>
          <p:cNvSpPr txBox="1">
            <a:spLocks noChangeArrowheads="1"/>
          </p:cNvSpPr>
          <p:nvPr/>
        </p:nvSpPr>
        <p:spPr bwMode="auto">
          <a:xfrm>
            <a:off x="2232025" y="5656263"/>
            <a:ext cx="4572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6600CC"/>
                </a:solidFill>
              </a:rPr>
              <a:t>exit()：进程终止</a:t>
            </a:r>
            <a:endParaRPr lang="zh-CN" altLang="en-US" sz="2400" b="1">
              <a:solidFill>
                <a:srgbClr val="6600CC"/>
              </a:solidFill>
            </a:endParaRPr>
          </a:p>
        </p:txBody>
      </p:sp>
      <p:sp>
        <p:nvSpPr>
          <p:cNvPr id="58377" name="文本框 9270"/>
          <p:cNvSpPr txBox="1">
            <a:spLocks noChangeArrowheads="1"/>
          </p:cNvSpPr>
          <p:nvPr/>
        </p:nvSpPr>
        <p:spPr bwMode="auto">
          <a:xfrm>
            <a:off x="41275" y="6386513"/>
            <a:ext cx="835025" cy="427037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增加</a:t>
            </a:r>
            <a:endParaRPr lang="zh-CN" altLang="en-US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55297" name="标题 44033"/>
          <p:cNvSpPr>
            <a:spLocks noGrp="1"/>
          </p:cNvSpPr>
          <p:nvPr>
            <p:ph type="title"/>
          </p:nvPr>
        </p:nvSpPr>
        <p:spPr>
          <a:xfrm>
            <a:off x="6501130" y="0"/>
            <a:ext cx="2642870" cy="806450"/>
          </a:xfrm>
          <a:solidFill>
            <a:schemeClr val="bg1"/>
          </a:solidFill>
        </p:spPr>
        <p:txBody>
          <a:bodyPr/>
          <a:p>
            <a:pPr algn="l"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FF"/>
                </a:solidFill>
              </a:rPr>
              <a:t>   </a:t>
            </a:r>
            <a:r>
              <a:rPr lang="zh-CN" altLang="en-US" smtClean="0">
                <a:solidFill>
                  <a:srgbClr val="FF00FF"/>
                </a:solidFill>
              </a:rPr>
              <a:t>程序</a:t>
            </a:r>
            <a:r>
              <a:rPr lang="en-US" altLang="zh-CN" smtClean="0">
                <a:solidFill>
                  <a:srgbClr val="FF00FF"/>
                </a:solidFill>
              </a:rPr>
              <a:t> 3 </a:t>
            </a:r>
            <a:endParaRPr lang="en-US" altLang="zh-CN" smtClean="0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ldLvl="0"/>
      <p:bldP spid="47111" grpId="0" bldLvl="0"/>
      <p:bldP spid="47112" grpId="0" bldLvl="0"/>
      <p:bldP spid="47113" grpId="0" bldLvl="0"/>
      <p:bldP spid="47114" grpId="0" bldLvl="0"/>
      <p:bldP spid="47115" grpId="0" bldLvl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819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3.1 什么是进程</a:t>
            </a:r>
            <a:endParaRPr lang="zh-CN" altLang="en-US" smtClean="0"/>
          </a:p>
        </p:txBody>
      </p:sp>
      <p:sp>
        <p:nvSpPr>
          <p:cNvPr id="19458" name="文本占位符 819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40000"/>
              </a:lnSpc>
            </a:pPr>
            <a:r>
              <a:rPr lang="zh-CN" altLang="en-US" smtClean="0"/>
              <a:t>一个正在执行的程序</a:t>
            </a:r>
            <a:endParaRPr lang="zh-CN" altLang="en-US" smtClean="0"/>
          </a:p>
          <a:p>
            <a:pPr>
              <a:lnSpc>
                <a:spcPct val="140000"/>
              </a:lnSpc>
            </a:pPr>
            <a:r>
              <a:rPr lang="zh-CN" altLang="en-US" smtClean="0"/>
              <a:t>一个正在计算机上执行的程序实例</a:t>
            </a:r>
            <a:endParaRPr lang="zh-CN" altLang="en-US" smtClean="0"/>
          </a:p>
          <a:p>
            <a:pPr>
              <a:lnSpc>
                <a:spcPct val="140000"/>
              </a:lnSpc>
            </a:pPr>
            <a:r>
              <a:rPr lang="zh-CN" altLang="en-US" smtClean="0"/>
              <a:t>能分配给处理器并由处理器执行的实体</a:t>
            </a:r>
            <a:endParaRPr lang="zh-CN" altLang="en-US" smtClean="0"/>
          </a:p>
          <a:p>
            <a:pPr>
              <a:lnSpc>
                <a:spcPct val="140000"/>
              </a:lnSpc>
            </a:pPr>
            <a:r>
              <a:rPr lang="zh-CN" altLang="en-US" smtClean="0"/>
              <a:t>由一组执行的指令、一个当前状态和一组相关的系统资源所描述的活动单元。</a:t>
            </a:r>
            <a:endParaRPr lang="zh-CN" altLang="en-US" smtClean="0"/>
          </a:p>
        </p:txBody>
      </p:sp>
      <p:sp>
        <p:nvSpPr>
          <p:cNvPr id="19459" name="文本框 7185"/>
          <p:cNvSpPr txBox="1">
            <a:spLocks noChangeArrowheads="1"/>
          </p:cNvSpPr>
          <p:nvPr/>
        </p:nvSpPr>
        <p:spPr bwMode="auto">
          <a:xfrm>
            <a:off x="8283575" y="6392863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P65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48129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20713"/>
          </a:xfrm>
        </p:spPr>
        <p:txBody>
          <a:bodyPr/>
          <a:lstStyle/>
          <a:p>
            <a:r>
              <a:rPr lang="zh-CN" altLang="en-US" sz="3600" smtClean="0"/>
              <a:t>3.3.2 进程终止</a:t>
            </a:r>
            <a:endParaRPr lang="zh-CN" altLang="en-US" sz="3600" smtClean="0"/>
          </a:p>
        </p:txBody>
      </p:sp>
      <p:sp>
        <p:nvSpPr>
          <p:cNvPr id="48131" name="文本框 48130"/>
          <p:cNvSpPr txBox="1">
            <a:spLocks noChangeArrowheads="1"/>
          </p:cNvSpPr>
          <p:nvPr/>
        </p:nvSpPr>
        <p:spPr bwMode="auto">
          <a:xfrm>
            <a:off x="323850" y="636588"/>
            <a:ext cx="8820150" cy="60658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eaLnBrk="0" hangingPunct="0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6600CC"/>
                </a:solidFill>
                <a:ea typeface="黑体" panose="02010609060101010101" pitchFamily="49" charset="-122"/>
              </a:rPr>
              <a:t>Unix中可以通过系统调用</a:t>
            </a:r>
            <a:r>
              <a:rPr lang="zh-CN" altLang="en-US" sz="2800" b="1">
                <a:solidFill>
                  <a:srgbClr val="FF00FF"/>
                </a:solidFill>
                <a:ea typeface="黑体" panose="02010609060101010101" pitchFamily="49" charset="-122"/>
              </a:rPr>
              <a:t>exit()</a:t>
            </a:r>
            <a:r>
              <a:rPr lang="zh-CN" altLang="en-US" sz="2800" b="1">
                <a:solidFill>
                  <a:srgbClr val="6600CC"/>
                </a:solidFill>
                <a:ea typeface="黑体" panose="02010609060101010101" pitchFamily="49" charset="-122"/>
              </a:rPr>
              <a:t>来终止进程，父进程可以通过</a:t>
            </a:r>
            <a:r>
              <a:rPr lang="zh-CN" altLang="en-US" sz="2800" b="1">
                <a:solidFill>
                  <a:srgbClr val="FF00FF"/>
                </a:solidFill>
                <a:ea typeface="黑体" panose="02010609060101010101" pitchFamily="49" charset="-122"/>
              </a:rPr>
              <a:t>wait()</a:t>
            </a:r>
            <a:r>
              <a:rPr lang="zh-CN" altLang="en-US" sz="2800" b="1">
                <a:solidFill>
                  <a:srgbClr val="6600CC"/>
                </a:solidFill>
                <a:ea typeface="黑体" panose="02010609060101010101" pitchFamily="49" charset="-122"/>
              </a:rPr>
              <a:t>等待子进程的终止</a:t>
            </a:r>
            <a:endParaRPr lang="zh-CN" altLang="en-US" sz="2800" b="1">
              <a:solidFill>
                <a:srgbClr val="6600CC"/>
              </a:solidFill>
              <a:ea typeface="黑体" panose="02010609060101010101" pitchFamily="49" charset="-122"/>
            </a:endParaRPr>
          </a:p>
          <a:p>
            <a:pPr eaLnBrk="0" hangingPunct="0">
              <a:spcBef>
                <a:spcPct val="50000"/>
              </a:spcBef>
              <a:buSzPct val="100000"/>
              <a:buFont typeface="Wingdings" panose="05000000000000000000" pitchFamily="2" charset="2"/>
              <a:buChar char="l"/>
            </a:pPr>
            <a:r>
              <a:rPr lang="zh-CN" altLang="en-US" sz="3200" b="1">
                <a:solidFill>
                  <a:srgbClr val="FF0066"/>
                </a:solidFill>
                <a:ea typeface="黑体" panose="02010609060101010101" pitchFamily="49" charset="-122"/>
              </a:rPr>
              <a:t>请思考进程终止过程：  </a:t>
            </a:r>
            <a:r>
              <a:rPr lang="zh-CN" altLang="en-US" sz="2800" b="1">
                <a:solidFill>
                  <a:srgbClr val="0000FF"/>
                </a:solidFill>
                <a:ea typeface="黑体" panose="02010609060101010101" pitchFamily="49" charset="-122"/>
              </a:rPr>
              <a:t>exit()的实现</a:t>
            </a:r>
            <a:endParaRPr lang="zh-CN" altLang="en-US" sz="2800" b="1">
              <a:solidFill>
                <a:srgbClr val="6600CC"/>
              </a:solidFill>
              <a:ea typeface="黑体" panose="02010609060101010101" pitchFamily="49" charset="-122"/>
            </a:endParaRPr>
          </a:p>
          <a:p>
            <a:pPr eaLnBrk="0" hangingPunct="0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6600"/>
                </a:solidFill>
                <a:ea typeface="黑体" panose="02010609060101010101" pitchFamily="49" charset="-122"/>
              </a:rPr>
              <a:t>①</a:t>
            </a:r>
            <a:r>
              <a:rPr lang="zh-CN" altLang="en-US" sz="2800" b="1">
                <a:ea typeface="黑体" panose="02010609060101010101" pitchFamily="49" charset="-122"/>
              </a:rPr>
              <a:t>根据被终止进程的标识符，从PCB集合中检索出该进程的PCB，从中读出该进程状态</a:t>
            </a:r>
            <a:endParaRPr lang="zh-CN" altLang="en-US" sz="2800" b="1">
              <a:ea typeface="黑体" panose="02010609060101010101" pitchFamily="49" charset="-122"/>
            </a:endParaRPr>
          </a:p>
          <a:p>
            <a:pPr eaLnBrk="0" hangingPunct="0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6600"/>
                </a:solidFill>
                <a:ea typeface="黑体" panose="02010609060101010101" pitchFamily="49" charset="-122"/>
              </a:rPr>
              <a:t>②</a:t>
            </a:r>
            <a:r>
              <a:rPr lang="zh-CN" altLang="en-US" sz="2800" b="1">
                <a:ea typeface="黑体" panose="02010609060101010101" pitchFamily="49" charset="-122"/>
              </a:rPr>
              <a:t>若被终止进程处于执行态，应立即终止该进程的执行，并设置调度标识为真 (只是重新调度其它进程运行)</a:t>
            </a:r>
            <a:endParaRPr lang="zh-CN" altLang="en-US" sz="2800" b="1">
              <a:ea typeface="黑体" panose="02010609060101010101" pitchFamily="49" charset="-122"/>
            </a:endParaRPr>
          </a:p>
          <a:p>
            <a:pPr eaLnBrk="0" hangingPunct="0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6600"/>
                </a:solidFill>
                <a:ea typeface="黑体" panose="02010609060101010101" pitchFamily="49" charset="-122"/>
              </a:rPr>
              <a:t>③</a:t>
            </a:r>
            <a:r>
              <a:rPr lang="zh-CN" altLang="en-US" sz="2800" b="1">
                <a:ea typeface="黑体" panose="02010609060101010101" pitchFamily="49" charset="-122"/>
              </a:rPr>
              <a:t>若该进程还有子孙进程，终止其所有子孙进程</a:t>
            </a:r>
            <a:endParaRPr lang="zh-CN" altLang="en-US" sz="2800" b="1">
              <a:ea typeface="黑体" panose="02010609060101010101" pitchFamily="49" charset="-122"/>
            </a:endParaRPr>
          </a:p>
          <a:p>
            <a:pPr eaLnBrk="0" hangingPunct="0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6600"/>
                </a:solidFill>
                <a:ea typeface="黑体" panose="02010609060101010101" pitchFamily="49" charset="-122"/>
              </a:rPr>
              <a:t>④</a:t>
            </a:r>
            <a:r>
              <a:rPr lang="zh-CN" altLang="en-US" sz="2800" b="1">
                <a:ea typeface="黑体" panose="02010609060101010101" pitchFamily="49" charset="-122"/>
              </a:rPr>
              <a:t>将被终止进程的所有资源归还给父进程或系统</a:t>
            </a:r>
            <a:endParaRPr lang="zh-CN" altLang="en-US" sz="2800" b="1">
              <a:ea typeface="黑体" panose="02010609060101010101" pitchFamily="49" charset="-122"/>
            </a:endParaRPr>
          </a:p>
          <a:p>
            <a:pPr eaLnBrk="0" hangingPunct="0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6600"/>
                </a:solidFill>
                <a:ea typeface="黑体" panose="02010609060101010101" pitchFamily="49" charset="-122"/>
              </a:rPr>
              <a:t>⑤</a:t>
            </a:r>
            <a:r>
              <a:rPr lang="zh-CN" altLang="en-US" sz="2800" b="1">
                <a:ea typeface="黑体" panose="02010609060101010101" pitchFamily="49" charset="-122"/>
              </a:rPr>
              <a:t>将被终止进程的PCB从所在队列或链表中移出，等待其它程序来收集信息</a:t>
            </a:r>
            <a:endParaRPr lang="zh-CN" altLang="en-US" sz="2800" b="1">
              <a:ea typeface="黑体" panose="02010609060101010101" pitchFamily="49" charset="-122"/>
            </a:endParaRPr>
          </a:p>
        </p:txBody>
      </p:sp>
      <p:sp>
        <p:nvSpPr>
          <p:cNvPr id="59395" name="文本框 9270"/>
          <p:cNvSpPr txBox="1">
            <a:spLocks noChangeArrowheads="1"/>
          </p:cNvSpPr>
          <p:nvPr/>
        </p:nvSpPr>
        <p:spPr bwMode="auto">
          <a:xfrm>
            <a:off x="41275" y="6386513"/>
            <a:ext cx="835025" cy="427037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增加</a:t>
            </a:r>
            <a:endParaRPr lang="zh-CN" altLang="en-US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标题 491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3.4.3 进程切换</a:t>
            </a:r>
            <a:endParaRPr lang="zh-CN" altLang="en-US" smtClean="0"/>
          </a:p>
        </p:txBody>
      </p:sp>
      <p:pic>
        <p:nvPicPr>
          <p:cNvPr id="60418" name="内容占位符 49154" descr="3.14-biao3.8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4117975"/>
            <a:ext cx="9002713" cy="2479675"/>
          </a:xfrm>
        </p:spPr>
      </p:pic>
      <p:sp>
        <p:nvSpPr>
          <p:cNvPr id="60419" name="矩形 49155"/>
          <p:cNvSpPr>
            <a:spLocks noGrp="1"/>
          </p:cNvSpPr>
          <p:nvPr/>
        </p:nvSpPr>
        <p:spPr bwMode="auto">
          <a:xfrm>
            <a:off x="457200" y="1600200"/>
            <a:ext cx="8545513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进程切换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  <a:p>
            <a:pPr marL="742950" lvl="1" indent="-285750" eaLnBrk="0" hangingPunct="0">
              <a:lnSpc>
                <a:spcPct val="11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</a:pPr>
            <a:r>
              <a:rPr lang="zh-CN" altLang="en-US" sz="2800" b="1">
                <a:ea typeface="黑体" panose="02010609060101010101" pitchFamily="49" charset="-122"/>
              </a:rPr>
              <a:t>用户进程 P1 </a:t>
            </a:r>
            <a:r>
              <a:rPr lang="zh-CN" altLang="en-US" sz="2800" b="1">
                <a:ea typeface="黑体" panose="02010609060101010101" pitchFamily="49" charset="-122"/>
                <a:sym typeface="Arial" panose="020B0604020202020204" pitchFamily="34" charset="0"/>
              </a:rPr>
              <a:t>→ 操作系统 → 另一个用户进程P2</a:t>
            </a:r>
            <a:endParaRPr lang="zh-CN" altLang="en-US" sz="2800" b="1"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  <a:sym typeface="Arial" panose="020B0604020202020204" pitchFamily="34" charset="0"/>
              </a:rPr>
              <a:t>何时切换进程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742950" lvl="1" indent="-285750" eaLnBrk="0" hangingPunct="0">
              <a:lnSpc>
                <a:spcPct val="11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</a:pPr>
            <a:r>
              <a:rPr lang="zh-CN" altLang="en-US" sz="2800" b="1">
                <a:ea typeface="黑体" panose="02010609060101010101" pitchFamily="49" charset="-122"/>
                <a:sym typeface="Arial" panose="020B0604020202020204" pitchFamily="34" charset="0"/>
              </a:rPr>
              <a:t>导致进程切换的事件</a:t>
            </a:r>
            <a:endParaRPr lang="zh-CN" altLang="en-US" sz="2800" b="1"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</a:pPr>
            <a:endParaRPr lang="zh-CN" altLang="en-US" sz="2800" b="1">
              <a:ea typeface="黑体" panose="02010609060101010101" pitchFamily="49" charset="-122"/>
            </a:endParaRPr>
          </a:p>
        </p:txBody>
      </p:sp>
      <p:sp>
        <p:nvSpPr>
          <p:cNvPr id="60420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P81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标题 501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何时切换进程</a:t>
            </a:r>
            <a:endParaRPr lang="zh-CN" altLang="en-US" smtClean="0"/>
          </a:p>
        </p:txBody>
      </p:sp>
      <p:sp>
        <p:nvSpPr>
          <p:cNvPr id="61442" name="文本占位符 5017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中断</a:t>
            </a:r>
            <a:endParaRPr lang="zh-CN" altLang="en-US" smtClean="0"/>
          </a:p>
          <a:p>
            <a:pPr lvl="1"/>
            <a:r>
              <a:rPr lang="zh-CN" altLang="en-US" smtClean="0"/>
              <a:t>时钟中断：时间片轮转，运行态 </a:t>
            </a:r>
            <a:r>
              <a:rPr lang="zh-CN" altLang="en-US" smtClean="0">
                <a:sym typeface="Arial" panose="020B0604020202020204" pitchFamily="34" charset="0"/>
              </a:rPr>
              <a:t>→ 就绪态</a:t>
            </a:r>
            <a:endParaRPr lang="zh-CN" altLang="en-US" smtClean="0">
              <a:sym typeface="Arial" panose="020B0604020202020204" pitchFamily="34" charset="0"/>
            </a:endParaRPr>
          </a:p>
          <a:p>
            <a:pPr lvl="1"/>
            <a:r>
              <a:rPr lang="zh-CN" altLang="en-US" smtClean="0"/>
              <a:t>I/O中断：运行态 </a:t>
            </a:r>
            <a:r>
              <a:rPr lang="zh-CN" altLang="en-US" smtClean="0">
                <a:sym typeface="Arial" panose="020B0604020202020204" pitchFamily="34" charset="0"/>
              </a:rPr>
              <a:t>→ 阻塞态</a:t>
            </a:r>
            <a:endParaRPr lang="zh-CN" altLang="en-US" smtClean="0">
              <a:sym typeface="Arial" panose="020B0604020202020204" pitchFamily="34" charset="0"/>
            </a:endParaRPr>
          </a:p>
          <a:p>
            <a:pPr lvl="1"/>
            <a:r>
              <a:rPr lang="zh-CN" altLang="en-US" smtClean="0"/>
              <a:t>内存失效：访存缺页/段，运行态 </a:t>
            </a:r>
            <a:r>
              <a:rPr lang="zh-CN" altLang="en-US" smtClean="0">
                <a:sym typeface="Arial" panose="020B0604020202020204" pitchFamily="34" charset="0"/>
              </a:rPr>
              <a:t>→ 阻塞态</a:t>
            </a:r>
            <a:endParaRPr lang="zh-CN" altLang="en-US" smtClean="0">
              <a:sym typeface="Arial" panose="020B0604020202020204" pitchFamily="34" charset="0"/>
            </a:endParaRPr>
          </a:p>
          <a:p>
            <a:r>
              <a:rPr lang="zh-CN" altLang="en-US" smtClean="0"/>
              <a:t>陷阱</a:t>
            </a:r>
            <a:endParaRPr lang="zh-CN" altLang="en-US" smtClean="0"/>
          </a:p>
          <a:p>
            <a:pPr lvl="1"/>
            <a:r>
              <a:rPr lang="zh-CN" altLang="en-US" smtClean="0"/>
              <a:t>致命错误： 运行态 </a:t>
            </a:r>
            <a:r>
              <a:rPr lang="zh-CN" altLang="en-US" smtClean="0">
                <a:sym typeface="Arial" panose="020B0604020202020204" pitchFamily="34" charset="0"/>
              </a:rPr>
              <a:t>→ 终止态</a:t>
            </a:r>
            <a:endParaRPr lang="zh-CN" altLang="en-US" smtClean="0">
              <a:sym typeface="Arial" panose="020B0604020202020204" pitchFamily="34" charset="0"/>
            </a:endParaRPr>
          </a:p>
          <a:p>
            <a:pPr lvl="1"/>
            <a:r>
              <a:rPr lang="zh-CN" altLang="en-US" smtClean="0"/>
              <a:t>不致命错误：试图恢复和告知用户</a:t>
            </a:r>
            <a:endParaRPr lang="zh-CN" altLang="en-US" smtClean="0"/>
          </a:p>
          <a:p>
            <a:r>
              <a:rPr lang="zh-CN" altLang="en-US" smtClean="0"/>
              <a:t>系统调用</a:t>
            </a:r>
            <a:endParaRPr lang="zh-CN" altLang="en-US" smtClean="0"/>
          </a:p>
          <a:p>
            <a:pPr lvl="1"/>
            <a:r>
              <a:rPr lang="zh-CN" altLang="en-US" smtClean="0"/>
              <a:t>运行态 </a:t>
            </a:r>
            <a:r>
              <a:rPr lang="zh-CN" altLang="en-US" smtClean="0">
                <a:sym typeface="Arial" panose="020B0604020202020204" pitchFamily="34" charset="0"/>
              </a:rPr>
              <a:t>→ 阻塞态</a:t>
            </a:r>
            <a:endParaRPr lang="zh-CN" altLang="en-US" smtClean="0">
              <a:sym typeface="Arial" panose="020B0604020202020204" pitchFamily="34" charset="0"/>
            </a:endParaRPr>
          </a:p>
        </p:txBody>
      </p:sp>
      <p:sp>
        <p:nvSpPr>
          <p:cNvPr id="61443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P81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标题 5120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模式切换</a:t>
            </a:r>
            <a:endParaRPr lang="zh-CN" altLang="en-US" smtClean="0"/>
          </a:p>
        </p:txBody>
      </p:sp>
      <p:sp>
        <p:nvSpPr>
          <p:cNvPr id="62466" name="文本占位符 5120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40000"/>
              </a:lnSpc>
            </a:pPr>
            <a:r>
              <a:rPr lang="zh-CN" altLang="en-US" smtClean="0"/>
              <a:t>中断处理要进行模式切换</a:t>
            </a:r>
            <a:endParaRPr lang="zh-CN" altLang="en-US" smtClean="0"/>
          </a:p>
          <a:p>
            <a:pPr lvl="1">
              <a:lnSpc>
                <a:spcPct val="140000"/>
              </a:lnSpc>
            </a:pPr>
            <a:r>
              <a:rPr lang="zh-CN" altLang="en-US" smtClean="0"/>
              <a:t>发现中断，在指令周期的中断阶段</a:t>
            </a:r>
            <a:endParaRPr lang="zh-CN" altLang="en-US" smtClean="0"/>
          </a:p>
          <a:p>
            <a:pPr lvl="1">
              <a:lnSpc>
                <a:spcPct val="140000"/>
              </a:lnSpc>
            </a:pPr>
            <a:r>
              <a:rPr lang="zh-CN" altLang="en-US" smtClean="0"/>
              <a:t>保存上下文 </a:t>
            </a:r>
            <a:r>
              <a:rPr lang="zh-CN" altLang="en-US" smtClean="0">
                <a:solidFill>
                  <a:srgbClr val="FF0066"/>
                </a:solidFill>
              </a:rPr>
              <a:t>（上下文保存在哪儿？）</a:t>
            </a:r>
            <a:endParaRPr lang="zh-CN" altLang="en-US" smtClean="0">
              <a:solidFill>
                <a:srgbClr val="FF0066"/>
              </a:solidFill>
            </a:endParaRPr>
          </a:p>
          <a:p>
            <a:pPr lvl="1">
              <a:lnSpc>
                <a:spcPct val="140000"/>
              </a:lnSpc>
            </a:pPr>
            <a:r>
              <a:rPr lang="zh-CN" altLang="en-US" smtClean="0"/>
              <a:t>把PC置为中断处理程序的开始地址</a:t>
            </a:r>
            <a:endParaRPr lang="zh-CN" altLang="en-US" smtClean="0"/>
          </a:p>
          <a:p>
            <a:pPr lvl="1">
              <a:lnSpc>
                <a:spcPct val="140000"/>
              </a:lnSpc>
            </a:pPr>
            <a:r>
              <a:rPr lang="zh-CN" altLang="en-US" smtClean="0"/>
              <a:t>从用户态切换到内核态 </a:t>
            </a:r>
            <a:r>
              <a:rPr lang="zh-CN" altLang="en-US" smtClean="0">
                <a:solidFill>
                  <a:srgbClr val="FF0066"/>
                </a:solidFill>
              </a:rPr>
              <a:t>(修改模式位)</a:t>
            </a:r>
            <a:endParaRPr lang="zh-CN" altLang="en-US" smtClean="0">
              <a:solidFill>
                <a:srgbClr val="FF0066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mtClean="0">
                <a:solidFill>
                  <a:srgbClr val="0000FF"/>
                </a:solidFill>
              </a:rPr>
              <a:t>典型情况下，上下文的保存和恢复由硬件实现</a:t>
            </a:r>
            <a:endParaRPr lang="zh-CN" altLang="en-US" smtClean="0">
              <a:solidFill>
                <a:srgbClr val="0000FF"/>
              </a:solidFill>
            </a:endParaRPr>
          </a:p>
        </p:txBody>
      </p:sp>
      <p:sp>
        <p:nvSpPr>
          <p:cNvPr id="62467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P81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52225"/>
          <p:cNvSpPr>
            <a:spLocks noGrp="1"/>
          </p:cNvSpPr>
          <p:nvPr>
            <p:ph type="title"/>
          </p:nvPr>
        </p:nvSpPr>
        <p:spPr>
          <a:xfrm>
            <a:off x="312738" y="0"/>
            <a:ext cx="8229600" cy="836613"/>
          </a:xfrm>
        </p:spPr>
        <p:txBody>
          <a:bodyPr/>
          <a:lstStyle/>
          <a:p>
            <a:r>
              <a:rPr lang="zh-CN" altLang="en-US" smtClean="0"/>
              <a:t>进程状态的变化</a:t>
            </a:r>
            <a:endParaRPr lang="zh-CN" altLang="en-US" smtClean="0"/>
          </a:p>
        </p:txBody>
      </p:sp>
      <p:sp>
        <p:nvSpPr>
          <p:cNvPr id="63490" name="文本占位符 52226"/>
          <p:cNvSpPr>
            <a:spLocks noGrp="1"/>
          </p:cNvSpPr>
          <p:nvPr>
            <p:ph type="body" idx="1"/>
          </p:nvPr>
        </p:nvSpPr>
        <p:spPr>
          <a:xfrm>
            <a:off x="457200" y="836613"/>
            <a:ext cx="8686800" cy="452596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smtClean="0"/>
              <a:t>模式切换 </a:t>
            </a:r>
            <a:r>
              <a:rPr lang="zh-CN" altLang="en-US" smtClean="0">
                <a:sym typeface="Arial" panose="020B0604020202020204" pitchFamily="34" charset="0"/>
              </a:rPr>
              <a:t>≠ 进程切换</a:t>
            </a:r>
            <a:endParaRPr lang="zh-CN" altLang="en-US" smtClean="0">
              <a:sym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zh-CN" altLang="en-US" smtClean="0">
                <a:sym typeface="Arial" panose="020B0604020202020204" pitchFamily="34" charset="0"/>
              </a:rPr>
              <a:t>模式切换可不改变进程状态 (保存恢复信息少)</a:t>
            </a:r>
            <a:endParaRPr lang="zh-CN" altLang="en-US" smtClean="0">
              <a:sym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zh-CN" altLang="en-US" smtClean="0">
                <a:sym typeface="Arial" panose="020B0604020202020204" pitchFamily="34" charset="0"/>
              </a:rPr>
              <a:t>进程切换过程</a:t>
            </a:r>
            <a:endParaRPr lang="zh-CN" altLang="en-US" smtClean="0">
              <a:sym typeface="Arial" panose="020B0604020202020204" pitchFamily="34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AutoNum type="arabicPeriod"/>
            </a:pPr>
            <a:r>
              <a:rPr lang="zh-CN" altLang="en-US" smtClean="0">
                <a:sym typeface="Arial" panose="020B0604020202020204" pitchFamily="34" charset="0"/>
              </a:rPr>
              <a:t>保存处理器上下文</a:t>
            </a:r>
            <a:endParaRPr lang="zh-CN" altLang="en-US" smtClean="0">
              <a:sym typeface="Arial" panose="020B0604020202020204" pitchFamily="34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AutoNum type="arabicPeriod"/>
            </a:pPr>
            <a:r>
              <a:rPr lang="zh-CN" altLang="en-US" smtClean="0">
                <a:sym typeface="Arial" panose="020B0604020202020204" pitchFamily="34" charset="0"/>
              </a:rPr>
              <a:t>更新当前处于运行态进程的PCB (进程状态改变)</a:t>
            </a:r>
            <a:endParaRPr lang="zh-CN" altLang="en-US" smtClean="0">
              <a:sym typeface="Arial" panose="020B0604020202020204" pitchFamily="34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AutoNum type="arabicPeriod"/>
            </a:pPr>
            <a:r>
              <a:rPr lang="zh-CN" altLang="en-US" smtClean="0">
                <a:sym typeface="Arial" panose="020B0604020202020204" pitchFamily="34" charset="0"/>
              </a:rPr>
              <a:t>把进程的PCB移入相应就绪/阻塞队列</a:t>
            </a:r>
            <a:endParaRPr lang="zh-CN" altLang="en-US" smtClean="0">
              <a:sym typeface="Arial" panose="020B0604020202020204" pitchFamily="34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AutoNum type="arabicPeriod"/>
            </a:pPr>
            <a:r>
              <a:rPr lang="zh-CN" altLang="en-US" smtClean="0">
                <a:sym typeface="Arial" panose="020B0604020202020204" pitchFamily="34" charset="0"/>
              </a:rPr>
              <a:t>选择另一个进程执行 （调度算法）</a:t>
            </a:r>
            <a:endParaRPr lang="zh-CN" altLang="en-US" smtClean="0">
              <a:sym typeface="Arial" panose="020B0604020202020204" pitchFamily="34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AutoNum type="arabicPeriod"/>
            </a:pPr>
            <a:r>
              <a:rPr lang="zh-CN" altLang="en-US" smtClean="0">
                <a:sym typeface="Arial" panose="020B0604020202020204" pitchFamily="34" charset="0"/>
              </a:rPr>
              <a:t>更新所选择的进程的PCB</a:t>
            </a:r>
            <a:endParaRPr lang="zh-CN" altLang="en-US" smtClean="0">
              <a:sym typeface="Arial" panose="020B0604020202020204" pitchFamily="34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AutoNum type="arabicPeriod"/>
            </a:pPr>
            <a:r>
              <a:rPr lang="zh-CN" altLang="en-US" smtClean="0">
                <a:sym typeface="Arial" panose="020B0604020202020204" pitchFamily="34" charset="0"/>
              </a:rPr>
              <a:t>更新内存管理的数据结构 (地址转换)</a:t>
            </a:r>
            <a:endParaRPr lang="zh-CN" altLang="en-US" smtClean="0">
              <a:sym typeface="Arial" panose="020B0604020202020204" pitchFamily="34" charset="0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AutoNum type="arabicPeriod"/>
            </a:pPr>
            <a:r>
              <a:rPr lang="zh-CN" altLang="en-US" smtClean="0">
                <a:sym typeface="Arial" panose="020B0604020202020204" pitchFamily="34" charset="0"/>
              </a:rPr>
              <a:t>恢复上一次被中断运行时的上下文</a:t>
            </a:r>
            <a:endParaRPr lang="zh-CN" altLang="en-US" smtClean="0">
              <a:sym typeface="Arial" panose="020B0604020202020204" pitchFamily="34" charset="0"/>
            </a:endParaRPr>
          </a:p>
        </p:txBody>
      </p:sp>
      <p:sp>
        <p:nvSpPr>
          <p:cNvPr id="63491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P82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标题 5324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3.5  </a:t>
            </a:r>
            <a:r>
              <a:rPr lang="zh-CN" altLang="en-US" smtClean="0"/>
              <a:t>操作系统的执行</a:t>
            </a:r>
            <a:endParaRPr lang="zh-CN" altLang="en-US" smtClean="0"/>
          </a:p>
        </p:txBody>
      </p:sp>
      <p:sp>
        <p:nvSpPr>
          <p:cNvPr id="64514" name="文本占位符 53250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mtClean="0"/>
              <a:t>问题：</a:t>
            </a:r>
            <a:endParaRPr lang="zh-CN" altLang="en-US" smtClean="0"/>
          </a:p>
          <a:p>
            <a:pPr lvl="1">
              <a:lnSpc>
                <a:spcPct val="130000"/>
              </a:lnSpc>
            </a:pPr>
            <a:r>
              <a:rPr lang="zh-CN" altLang="en-US" smtClean="0"/>
              <a:t>操作系统是一组程序，它执行时是进程吗？</a:t>
            </a:r>
            <a:endParaRPr lang="zh-CN" altLang="en-US" smtClean="0"/>
          </a:p>
          <a:p>
            <a:pPr lvl="1">
              <a:lnSpc>
                <a:spcPct val="130000"/>
              </a:lnSpc>
            </a:pPr>
            <a:r>
              <a:rPr lang="zh-CN" altLang="en-US" smtClean="0"/>
              <a:t>如果是进程，又如何控制？</a:t>
            </a:r>
            <a:endParaRPr lang="zh-CN" altLang="en-US" smtClean="0"/>
          </a:p>
          <a:p>
            <a:pPr>
              <a:lnSpc>
                <a:spcPct val="130000"/>
              </a:lnSpc>
            </a:pPr>
            <a:r>
              <a:rPr lang="zh-CN" altLang="en-US" smtClean="0"/>
              <a:t>3种解决方法</a:t>
            </a:r>
            <a:endParaRPr lang="zh-CN" altLang="en-US" smtClean="0"/>
          </a:p>
          <a:p>
            <a:pPr lvl="1">
              <a:lnSpc>
                <a:spcPct val="130000"/>
              </a:lnSpc>
            </a:pPr>
            <a:r>
              <a:rPr lang="zh-CN" altLang="en-US" smtClean="0"/>
              <a:t>无进程的内核 （许多老操作系统中）</a:t>
            </a:r>
            <a:endParaRPr lang="zh-CN" altLang="en-US" smtClean="0"/>
          </a:p>
          <a:p>
            <a:pPr lvl="1">
              <a:lnSpc>
                <a:spcPct val="130000"/>
              </a:lnSpc>
            </a:pPr>
            <a:r>
              <a:rPr lang="zh-CN" altLang="en-US" smtClean="0"/>
              <a:t>在用户程序中执行 （PC、工作站OS中）</a:t>
            </a:r>
            <a:endParaRPr lang="zh-CN" altLang="en-US" smtClean="0"/>
          </a:p>
          <a:p>
            <a:pPr lvl="1">
              <a:lnSpc>
                <a:spcPct val="130000"/>
              </a:lnSpc>
            </a:pPr>
            <a:r>
              <a:rPr lang="zh-CN" altLang="en-US" smtClean="0"/>
              <a:t>基于进程的操作系统 （多处理器或多机环境下）</a:t>
            </a:r>
            <a:endParaRPr lang="zh-CN" altLang="en-US" smtClean="0"/>
          </a:p>
          <a:p>
            <a:pPr lvl="1"/>
            <a:endParaRPr lang="zh-CN" altLang="en-US" smtClean="0"/>
          </a:p>
        </p:txBody>
      </p:sp>
      <p:sp>
        <p:nvSpPr>
          <p:cNvPr id="64515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P82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标题 542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3.5.1 无进程的内核</a:t>
            </a:r>
            <a:endParaRPr lang="zh-CN" altLang="en-US" smtClean="0"/>
          </a:p>
        </p:txBody>
      </p:sp>
      <p:pic>
        <p:nvPicPr>
          <p:cNvPr id="65538" name="内容占位符 54274" descr="3.15"/>
          <p:cNvPicPr>
            <a:picLocks noGrp="1" noChangeAspect="1"/>
          </p:cNvPicPr>
          <p:nvPr>
            <p:ph idx="1"/>
          </p:nvPr>
        </p:nvPicPr>
        <p:blipFill>
          <a:blip r:embed="rId1">
            <a:lum bright="18000"/>
          </a:blip>
          <a:srcRect r="53441" b="54202"/>
          <a:stretch>
            <a:fillRect/>
          </a:stretch>
        </p:blipFill>
        <p:spPr>
          <a:xfrm>
            <a:off x="2339975" y="1412558"/>
            <a:ext cx="5040313" cy="2589212"/>
          </a:xfrm>
        </p:spPr>
      </p:pic>
      <p:sp>
        <p:nvSpPr>
          <p:cNvPr id="65539" name="矩形 54275"/>
          <p:cNvSpPr>
            <a:spLocks noGrp="1"/>
          </p:cNvSpPr>
          <p:nvPr/>
        </p:nvSpPr>
        <p:spPr bwMode="auto">
          <a:xfrm>
            <a:off x="457200" y="3984625"/>
            <a:ext cx="8229600" cy="2524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进程的概念只适合用户程序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  <a:p>
            <a: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操作系统代码作为一个在特权模式下工作的独立实体被执行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  <a:p>
            <a: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用户程序通过中断和系统调用把控制器交给操作系统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</p:txBody>
      </p:sp>
      <p:sp>
        <p:nvSpPr>
          <p:cNvPr id="65540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P83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5529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3.5.2 在用户进程中执行</a:t>
            </a:r>
            <a:endParaRPr lang="zh-CN" altLang="en-US" smtClean="0"/>
          </a:p>
        </p:txBody>
      </p:sp>
      <p:sp>
        <p:nvSpPr>
          <p:cNvPr id="66562" name="文本占位符 55298"/>
          <p:cNvSpPr>
            <a:spLocks noGrp="1"/>
          </p:cNvSpPr>
          <p:nvPr>
            <p:ph type="body" sz="half" idx="1"/>
          </p:nvPr>
        </p:nvSpPr>
        <p:spPr>
          <a:xfrm>
            <a:off x="312738" y="4276725"/>
            <a:ext cx="8229600" cy="2393950"/>
          </a:xfrm>
        </p:spPr>
        <p:txBody>
          <a:bodyPr/>
          <a:lstStyle/>
          <a:p>
            <a:r>
              <a:rPr lang="zh-CN" altLang="en-US" sz="2800" smtClean="0"/>
              <a:t>在用户进程中执行通过调用操作系统例程来使用操作系统的功能</a:t>
            </a:r>
            <a:endParaRPr lang="zh-CN" altLang="en-US" sz="2800" smtClean="0"/>
          </a:p>
          <a:p>
            <a:r>
              <a:rPr lang="zh-CN" altLang="en-US" sz="2800" smtClean="0"/>
              <a:t>操作系统例程放在共享地址空间中，被所有进程共享</a:t>
            </a:r>
            <a:endParaRPr lang="zh-CN" altLang="en-US" sz="2800" smtClean="0"/>
          </a:p>
          <a:p>
            <a:r>
              <a:rPr lang="zh-CN" altLang="en-US" sz="2800" smtClean="0"/>
              <a:t>只进行模式切换，不进行进程切换</a:t>
            </a:r>
            <a:endParaRPr lang="zh-CN" altLang="en-US" sz="2800" smtClean="0"/>
          </a:p>
        </p:txBody>
      </p:sp>
      <p:pic>
        <p:nvPicPr>
          <p:cNvPr id="66563" name="内容占位符 55299" descr="3.15"/>
          <p:cNvPicPr>
            <a:picLocks noGrp="1" noChangeAspect="1"/>
          </p:cNvPicPr>
          <p:nvPr>
            <p:ph sz="half" idx="2"/>
          </p:nvPr>
        </p:nvPicPr>
        <p:blipFill>
          <a:blip r:embed="rId1">
            <a:lum bright="18000"/>
          </a:blip>
          <a:srcRect l="54938" b="53041"/>
          <a:stretch>
            <a:fillRect/>
          </a:stretch>
        </p:blipFill>
        <p:spPr>
          <a:xfrm>
            <a:off x="1585913" y="1422400"/>
            <a:ext cx="5195887" cy="2827338"/>
          </a:xfrm>
        </p:spPr>
      </p:pic>
      <p:sp>
        <p:nvSpPr>
          <p:cNvPr id="66564" name="文本框 7185"/>
          <p:cNvSpPr txBox="1">
            <a:spLocks noChangeArrowheads="1"/>
          </p:cNvSpPr>
          <p:nvPr/>
        </p:nvSpPr>
        <p:spPr bwMode="auto">
          <a:xfrm>
            <a:off x="8245475" y="61912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P83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标题 563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在用户进程中</a:t>
            </a:r>
            <a:br>
              <a:rPr lang="zh-CN" altLang="en-US" smtClean="0"/>
            </a:br>
            <a:r>
              <a:rPr lang="zh-CN" altLang="en-US" smtClean="0"/>
              <a:t>执行</a:t>
            </a:r>
            <a:endParaRPr lang="zh-CN" altLang="en-US" smtClean="0"/>
          </a:p>
        </p:txBody>
      </p:sp>
      <p:pic>
        <p:nvPicPr>
          <p:cNvPr id="67586" name="内容占位符 56322" descr="3.16"/>
          <p:cNvPicPr>
            <a:picLocks noGrp="1" noChangeAspect="1"/>
          </p:cNvPicPr>
          <p:nvPr>
            <p:ph idx="1"/>
          </p:nvPr>
        </p:nvPicPr>
        <p:blipFill>
          <a:blip r:embed="rId1">
            <a:lum bright="24000"/>
          </a:blip>
          <a:srcRect/>
          <a:stretch>
            <a:fillRect/>
          </a:stretch>
        </p:blipFill>
        <p:spPr>
          <a:xfrm>
            <a:off x="4429125" y="0"/>
            <a:ext cx="4714875" cy="6905625"/>
          </a:xfrm>
        </p:spPr>
      </p:pic>
      <p:sp>
        <p:nvSpPr>
          <p:cNvPr id="67587" name="椭圆 56323"/>
          <p:cNvSpPr>
            <a:spLocks noChangeArrowheads="1"/>
          </p:cNvSpPr>
          <p:nvPr/>
        </p:nvSpPr>
        <p:spPr bwMode="auto">
          <a:xfrm>
            <a:off x="4427538" y="5013325"/>
            <a:ext cx="2736850" cy="720725"/>
          </a:xfrm>
          <a:prstGeom prst="ellipse">
            <a:avLst/>
          </a:prstGeom>
          <a:noFill/>
          <a:ln w="9525">
            <a:solidFill>
              <a:srgbClr val="FF00FF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67588" name="矩形 56324"/>
          <p:cNvSpPr>
            <a:spLocks noGrp="1"/>
          </p:cNvSpPr>
          <p:nvPr/>
        </p:nvSpPr>
        <p:spPr bwMode="auto">
          <a:xfrm>
            <a:off x="457200" y="2401888"/>
            <a:ext cx="3322638" cy="23955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2800" b="1">
                <a:solidFill>
                  <a:srgbClr val="2D2DFF"/>
                </a:solidFill>
                <a:ea typeface="黑体" panose="02010609060101010101" pitchFamily="49" charset="-122"/>
              </a:rPr>
              <a:t>共享地址空间</a:t>
            </a:r>
            <a:endParaRPr lang="zh-CN" altLang="en-US" sz="2800" b="1">
              <a:solidFill>
                <a:srgbClr val="2D2DFF"/>
              </a:solidFill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2800" b="1">
                <a:solidFill>
                  <a:srgbClr val="2D2DFF"/>
                </a:solidFill>
                <a:ea typeface="黑体" panose="02010609060101010101" pitchFamily="49" charset="-122"/>
              </a:rPr>
              <a:t>操作系统例程</a:t>
            </a:r>
            <a:endParaRPr lang="zh-CN" altLang="en-US" sz="2800" b="1">
              <a:solidFill>
                <a:srgbClr val="2D2DFF"/>
              </a:solidFill>
              <a:ea typeface="黑体" panose="02010609060101010101" pitchFamily="49" charset="-122"/>
            </a:endParaRPr>
          </a:p>
        </p:txBody>
      </p:sp>
      <p:sp>
        <p:nvSpPr>
          <p:cNvPr id="67589" name="文本框 7185"/>
          <p:cNvSpPr txBox="1">
            <a:spLocks noChangeArrowheads="1"/>
          </p:cNvSpPr>
          <p:nvPr/>
        </p:nvSpPr>
        <p:spPr bwMode="auto">
          <a:xfrm>
            <a:off x="8181975" y="274638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P83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标题 573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3.5.3 基于进程的操作系统</a:t>
            </a:r>
            <a:endParaRPr lang="zh-CN" altLang="en-US" smtClean="0"/>
          </a:p>
        </p:txBody>
      </p:sp>
      <p:pic>
        <p:nvPicPr>
          <p:cNvPr id="68610" name="内容占位符 57346" descr="3.15"/>
          <p:cNvPicPr>
            <a:picLocks noGrp="1" noChangeAspect="1"/>
          </p:cNvPicPr>
          <p:nvPr>
            <p:ph idx="1"/>
          </p:nvPr>
        </p:nvPicPr>
        <p:blipFill>
          <a:blip r:embed="rId1">
            <a:lum bright="18000"/>
          </a:blip>
          <a:srcRect l="17577" t="54581" r="13139"/>
          <a:stretch>
            <a:fillRect/>
          </a:stretch>
        </p:blipFill>
        <p:spPr>
          <a:xfrm>
            <a:off x="399733" y="1268413"/>
            <a:ext cx="8343900" cy="2857500"/>
          </a:xfrm>
        </p:spPr>
      </p:pic>
      <p:sp>
        <p:nvSpPr>
          <p:cNvPr id="68611" name="矩形 57347"/>
          <p:cNvSpPr>
            <a:spLocks noGrp="1"/>
          </p:cNvSpPr>
          <p:nvPr/>
        </p:nvSpPr>
        <p:spPr bwMode="auto">
          <a:xfrm>
            <a:off x="312738" y="4276725"/>
            <a:ext cx="8229600" cy="2393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2800" b="1">
                <a:solidFill>
                  <a:srgbClr val="2D2DFF"/>
                </a:solidFill>
                <a:ea typeface="黑体" panose="02010609060101010101" pitchFamily="49" charset="-122"/>
              </a:rPr>
              <a:t>操作系统作为一组系统进程来实现</a:t>
            </a:r>
            <a:endParaRPr lang="zh-CN" altLang="en-US" sz="2800" b="1">
              <a:solidFill>
                <a:srgbClr val="2D2DFF"/>
              </a:solidFill>
              <a:ea typeface="黑体" panose="02010609060101010101" pitchFamily="49" charset="-122"/>
            </a:endParaRPr>
          </a:p>
          <a:p>
            <a: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2800" b="1">
                <a:solidFill>
                  <a:srgbClr val="2D2DFF"/>
                </a:solidFill>
                <a:ea typeface="黑体" panose="02010609060101010101" pitchFamily="49" charset="-122"/>
              </a:rPr>
              <a:t>进程切换代码独立于任何进程</a:t>
            </a:r>
            <a:endParaRPr lang="zh-CN" altLang="en-US" sz="2800" b="1">
              <a:solidFill>
                <a:srgbClr val="2D2DFF"/>
              </a:solidFill>
              <a:ea typeface="黑体" panose="02010609060101010101" pitchFamily="49" charset="-122"/>
            </a:endParaRPr>
          </a:p>
          <a:p>
            <a: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2800" b="1">
                <a:solidFill>
                  <a:srgbClr val="2D2DFF"/>
                </a:solidFill>
                <a:ea typeface="黑体" panose="02010609060101010101" pitchFamily="49" charset="-122"/>
              </a:rPr>
              <a:t>模块化设计，有最小的、简明的接口</a:t>
            </a:r>
            <a:endParaRPr lang="zh-CN" altLang="en-US" sz="2800" b="1">
              <a:solidFill>
                <a:srgbClr val="2D2DFF"/>
              </a:solidFill>
              <a:ea typeface="黑体" panose="02010609060101010101" pitchFamily="49" charset="-122"/>
            </a:endParaRPr>
          </a:p>
          <a:p>
            <a: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2800" b="1">
                <a:solidFill>
                  <a:srgbClr val="2D2DFF"/>
                </a:solidFill>
                <a:ea typeface="黑体" panose="02010609060101010101" pitchFamily="49" charset="-122"/>
              </a:rPr>
              <a:t>在多处理器或多机环境下非常有用</a:t>
            </a:r>
            <a:endParaRPr lang="zh-CN" altLang="en-US" sz="2800" b="1">
              <a:solidFill>
                <a:srgbClr val="2D2DFF"/>
              </a:solidFill>
              <a:ea typeface="黑体" panose="02010609060101010101" pitchFamily="49" charset="-122"/>
            </a:endParaRPr>
          </a:p>
        </p:txBody>
      </p:sp>
      <p:sp>
        <p:nvSpPr>
          <p:cNvPr id="68612" name="文本框 7185"/>
          <p:cNvSpPr txBox="1">
            <a:spLocks noChangeArrowheads="1"/>
          </p:cNvSpPr>
          <p:nvPr/>
        </p:nvSpPr>
        <p:spPr bwMode="auto">
          <a:xfrm>
            <a:off x="8244205" y="62039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P83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11265"/>
          <p:cNvGrpSpPr/>
          <p:nvPr/>
        </p:nvGrpSpPr>
        <p:grpSpPr bwMode="auto">
          <a:xfrm>
            <a:off x="1381125" y="260350"/>
            <a:ext cx="6480175" cy="2952750"/>
            <a:chOff x="0" y="0"/>
            <a:chExt cx="4082" cy="1647"/>
          </a:xfrm>
        </p:grpSpPr>
        <p:sp>
          <p:nvSpPr>
            <p:cNvPr id="20498" name="任意多边形 11266"/>
            <p:cNvSpPr>
              <a:spLocks noChangeArrowheads="1"/>
            </p:cNvSpPr>
            <p:nvPr/>
          </p:nvSpPr>
          <p:spPr bwMode="auto">
            <a:xfrm>
              <a:off x="0" y="1406"/>
              <a:ext cx="4082" cy="241"/>
            </a:xfrm>
            <a:custGeom>
              <a:avLst/>
              <a:gdLst>
                <a:gd name="T0" fmla="*/ 20212 w 21600"/>
                <a:gd name="T1" fmla="*/ 10800 h 21600"/>
                <a:gd name="T2" fmla="*/ 10800 w 21600"/>
                <a:gd name="T3" fmla="*/ 21600 h 21600"/>
                <a:gd name="T4" fmla="*/ 1388 w 21600"/>
                <a:gd name="T5" fmla="*/ 10800 h 21600"/>
                <a:gd name="T6" fmla="*/ 10800 w 21600"/>
                <a:gd name="T7" fmla="*/ 0 h 21600"/>
                <a:gd name="T8" fmla="*/ 0 1 256"/>
                <a:gd name="T9" fmla="*/ 0 1 256"/>
                <a:gd name="T10" fmla="*/ 0 1 256"/>
                <a:gd name="T11" fmla="*/ 0 1 256"/>
                <a:gd name="T12" fmla="*/ 3185 w 21600"/>
                <a:gd name="T13" fmla="*/ 3227 h 21600"/>
                <a:gd name="T14" fmla="*/ 18415 w 21600"/>
                <a:gd name="T15" fmla="*/ 1837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776" y="21600"/>
                  </a:lnTo>
                  <a:lnTo>
                    <a:pt x="18824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C0C0C0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grpSp>
          <p:nvGrpSpPr>
            <p:cNvPr id="20499" name="组合 11267"/>
            <p:cNvGrpSpPr/>
            <p:nvPr/>
          </p:nvGrpSpPr>
          <p:grpSpPr bwMode="auto">
            <a:xfrm>
              <a:off x="45" y="0"/>
              <a:ext cx="3992" cy="1452"/>
              <a:chOff x="0" y="0"/>
              <a:chExt cx="5080" cy="1270"/>
            </a:xfrm>
          </p:grpSpPr>
          <p:sp>
            <p:nvSpPr>
              <p:cNvPr id="20500" name="矩形 11268"/>
              <p:cNvSpPr>
                <a:spLocks noChangeArrowheads="1"/>
              </p:cNvSpPr>
              <p:nvPr/>
            </p:nvSpPr>
            <p:spPr bwMode="auto">
              <a:xfrm>
                <a:off x="0" y="226"/>
                <a:ext cx="5080" cy="1044"/>
              </a:xfrm>
              <a:prstGeom prst="rect">
                <a:avLst/>
              </a:prstGeom>
              <a:gradFill rotWithShape="1">
                <a:gsLst>
                  <a:gs pos="0">
                    <a:srgbClr val="FF6600"/>
                  </a:gs>
                  <a:gs pos="100000">
                    <a:srgbClr val="C24E00"/>
                  </a:gs>
                </a:gsLst>
                <a:lin ang="5400000" scaled="1"/>
              </a:gradFill>
              <a:ln w="19050">
                <a:solidFill>
                  <a:srgbClr val="4D4D4D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grpSp>
            <p:nvGrpSpPr>
              <p:cNvPr id="20501" name="组合 11269"/>
              <p:cNvGrpSpPr/>
              <p:nvPr/>
            </p:nvGrpSpPr>
            <p:grpSpPr bwMode="auto">
              <a:xfrm>
                <a:off x="1587" y="0"/>
                <a:ext cx="2225" cy="454"/>
                <a:chOff x="0" y="0"/>
                <a:chExt cx="1737" cy="338"/>
              </a:xfrm>
            </p:grpSpPr>
            <p:sp>
              <p:nvSpPr>
                <p:cNvPr id="20502" name="六边形 11270"/>
                <p:cNvSpPr>
                  <a:spLocks noChangeArrowheads="1"/>
                </p:cNvSpPr>
                <p:nvPr/>
              </p:nvSpPr>
              <p:spPr bwMode="auto">
                <a:xfrm>
                  <a:off x="0" y="20"/>
                  <a:ext cx="1737" cy="318"/>
                </a:xfrm>
                <a:prstGeom prst="hexagon">
                  <a:avLst>
                    <a:gd name="adj" fmla="val 19877"/>
                    <a:gd name="vf" fmla="val 115470"/>
                  </a:avLst>
                </a:prstGeom>
                <a:gradFill rotWithShape="0">
                  <a:gsLst>
                    <a:gs pos="0">
                      <a:srgbClr val="A9A987"/>
                    </a:gs>
                    <a:gs pos="50000">
                      <a:srgbClr val="FFFFCC"/>
                    </a:gs>
                    <a:gs pos="100000">
                      <a:srgbClr val="A9A987"/>
                    </a:gs>
                  </a:gsLst>
                  <a:lin ang="0" scaled="1"/>
                </a:gradFill>
                <a:ln w="19050">
                  <a:solidFill>
                    <a:srgbClr val="4D4D4D"/>
                  </a:solidFill>
                  <a:miter lim="800000"/>
                </a:ln>
              </p:spPr>
              <p:txBody>
                <a:bodyPr vert="horz" wrap="square" lIns="91440" tIns="45720" rIns="91440" bIns="45720" numCol="1" anchor="ctr" anchorCtr="0" compatLnSpc="1"/>
                <a:lstStyle/>
                <a:p>
                  <a:pPr algn="ctr" eaLnBrk="0" latinLnBrk="1" hangingPunct="0">
                    <a:buFont typeface="Arial" panose="020B0604020202020204" pitchFamily="34" charset="0"/>
                    <a:buNone/>
                  </a:pPr>
                  <a:endParaRPr lang="zh-CN" altLang="zh-CN" sz="2400" b="1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503" name="文本框 11271"/>
                <p:cNvSpPr txBox="1">
                  <a:spLocks noChangeArrowheads="1"/>
                </p:cNvSpPr>
                <p:nvPr/>
              </p:nvSpPr>
              <p:spPr bwMode="auto">
                <a:xfrm>
                  <a:off x="227" y="0"/>
                  <a:ext cx="1043" cy="1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spAutoFit/>
                </a:bodyPr>
                <a:lstStyle/>
                <a:p>
                  <a:pPr eaLnBrk="0" latinLnBrk="1" hangingPunct="0">
                    <a:buFont typeface="Arial" panose="020B0604020202020204" pitchFamily="34" charset="0"/>
                    <a:buNone/>
                  </a:pPr>
                  <a:endParaRPr lang="zh-CN" altLang="zh-CN" sz="2400" b="1">
                    <a:solidFill>
                      <a:srgbClr val="FF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</p:grpSp>
      </p:grpSp>
      <p:grpSp>
        <p:nvGrpSpPr>
          <p:cNvPr id="11273" name="组合 11272"/>
          <p:cNvGrpSpPr/>
          <p:nvPr/>
        </p:nvGrpSpPr>
        <p:grpSpPr bwMode="auto">
          <a:xfrm>
            <a:off x="274638" y="3141663"/>
            <a:ext cx="4248150" cy="2232025"/>
            <a:chOff x="0" y="0"/>
            <a:chExt cx="2676" cy="1406"/>
          </a:xfrm>
        </p:grpSpPr>
        <p:sp>
          <p:nvSpPr>
            <p:cNvPr id="20494" name="矩形 11273"/>
            <p:cNvSpPr>
              <a:spLocks noChangeArrowheads="1"/>
            </p:cNvSpPr>
            <p:nvPr/>
          </p:nvSpPr>
          <p:spPr bwMode="auto">
            <a:xfrm>
              <a:off x="0" y="182"/>
              <a:ext cx="2676" cy="1224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749B00"/>
                </a:gs>
              </a:gsLst>
              <a:lin ang="5400000" scaled="1"/>
            </a:gradFill>
            <a:ln w="19050">
              <a:solidFill>
                <a:srgbClr val="4D4D4D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defTabSz="0" eaLnBrk="0" hangingPunct="0">
                <a:lnSpc>
                  <a:spcPct val="130000"/>
                </a:lnSpc>
                <a:buFont typeface="Wingdings" panose="05000000000000000000" pitchFamily="2" charset="2"/>
                <a:buChar char="l"/>
                <a:tabLst>
                  <a:tab pos="628650" algn="l"/>
                </a:tabLst>
              </a:pPr>
              <a:endParaRPr lang="ko-KR" altLang="en-US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20495" name="组合 11274"/>
            <p:cNvGrpSpPr/>
            <p:nvPr/>
          </p:nvGrpSpPr>
          <p:grpSpPr bwMode="auto">
            <a:xfrm>
              <a:off x="544" y="0"/>
              <a:ext cx="1497" cy="362"/>
              <a:chOff x="0" y="0"/>
              <a:chExt cx="1452" cy="338"/>
            </a:xfrm>
          </p:grpSpPr>
          <p:sp>
            <p:nvSpPr>
              <p:cNvPr id="20496" name="六边形 11275"/>
              <p:cNvSpPr>
                <a:spLocks noChangeArrowheads="1"/>
              </p:cNvSpPr>
              <p:nvPr/>
            </p:nvSpPr>
            <p:spPr bwMode="auto">
              <a:xfrm>
                <a:off x="0" y="20"/>
                <a:ext cx="1452" cy="318"/>
              </a:xfrm>
              <a:prstGeom prst="hexagon">
                <a:avLst>
                  <a:gd name="adj" fmla="val 19871"/>
                  <a:gd name="vf" fmla="val 115470"/>
                </a:avLst>
              </a:prstGeom>
              <a:gradFill rotWithShape="0">
                <a:gsLst>
                  <a:gs pos="0">
                    <a:srgbClr val="A9A987"/>
                  </a:gs>
                  <a:gs pos="50000">
                    <a:srgbClr val="FFFFCC"/>
                  </a:gs>
                  <a:gs pos="100000">
                    <a:srgbClr val="A9A987"/>
                  </a:gs>
                </a:gsLst>
                <a:lin ang="0" scaled="1"/>
              </a:gradFill>
              <a:ln w="19050">
                <a:solidFill>
                  <a:srgbClr val="4D4D4D"/>
                </a:solidFill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/>
              <a:p>
                <a:pPr algn="ctr" eaLnBrk="0" latinLnBrk="1" hangingPunct="0">
                  <a:buFont typeface="Arial" panose="020B0604020202020204" pitchFamily="34" charset="0"/>
                  <a:buNone/>
                </a:pPr>
                <a:endParaRPr lang="zh-CN" altLang="zh-CN" sz="2400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0497" name="文本框 11276"/>
              <p:cNvSpPr txBox="1">
                <a:spLocks noChangeArrowheads="1"/>
              </p:cNvSpPr>
              <p:nvPr/>
            </p:nvSpPr>
            <p:spPr bwMode="auto">
              <a:xfrm>
                <a:off x="227" y="0"/>
                <a:ext cx="1043" cy="30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pPr eaLnBrk="0" latinLnBrk="1" hangingPunct="0">
                  <a:buFont typeface="Arial" panose="020B0604020202020204" pitchFamily="34" charset="0"/>
                  <a:buNone/>
                </a:pPr>
                <a:r>
                  <a:rPr lang="zh-CN" altLang="en-US" sz="2800" b="1">
                    <a:solidFill>
                      <a:srgbClr val="3366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系统进程</a:t>
                </a:r>
                <a:endParaRPr lang="zh-CN" altLang="en-US" sz="2800" b="1">
                  <a:solidFill>
                    <a:srgbClr val="3366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1278" name="文本框 11277"/>
          <p:cNvSpPr txBox="1">
            <a:spLocks noChangeArrowheads="1"/>
          </p:cNvSpPr>
          <p:nvPr/>
        </p:nvSpPr>
        <p:spPr bwMode="auto">
          <a:xfrm>
            <a:off x="1649413" y="1196975"/>
            <a:ext cx="6426200" cy="1479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eaLnBrk="0" hangingPunc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系统进程：执行操作系统核心代码的进程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lnSpc>
                <a:spcPct val="120000"/>
              </a:lnSpc>
              <a:spcAft>
                <a:spcPct val="2000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（对系统资源进行管理和控制）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用户进程：执行用户程序的进程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279" name="矩形 11278"/>
          <p:cNvSpPr>
            <a:spLocks noChangeArrowheads="1"/>
          </p:cNvSpPr>
          <p:nvPr/>
        </p:nvSpPr>
        <p:spPr bwMode="auto">
          <a:xfrm>
            <a:off x="465138" y="3789363"/>
            <a:ext cx="4203700" cy="151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defTabSz="0" eaLnBrk="0" hangingPunct="0">
              <a:lnSpc>
                <a:spcPct val="130000"/>
              </a:lnSpc>
              <a:buFont typeface="Wingdings" panose="05000000000000000000" pitchFamily="2" charset="2"/>
              <a:buChar char="l"/>
              <a:tabLst>
                <a:tab pos="628650" algn="l"/>
              </a:tabLst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独占资源，最高优先级运行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0" eaLnBrk="0" hangingPunct="0">
              <a:lnSpc>
                <a:spcPct val="130000"/>
              </a:lnSpc>
              <a:buFont typeface="Wingdings" panose="05000000000000000000" pitchFamily="2" charset="2"/>
              <a:buChar char="l"/>
              <a:tabLst>
                <a:tab pos="628650" algn="l"/>
              </a:tabLst>
            </a:pP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直接执行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操作</a:t>
            </a:r>
            <a:endParaRPr lang="zh-CN" altLang="en-US" sz="2400" b="1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0" eaLnBrk="0" hangingPunct="0">
              <a:lnSpc>
                <a:spcPct val="130000"/>
              </a:lnSpc>
              <a:buFont typeface="Wingdings" panose="05000000000000000000" pitchFamily="2" charset="2"/>
              <a:buChar char="l"/>
              <a:tabLst>
                <a:tab pos="628650" algn="l"/>
              </a:tabLst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内核态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管态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下活动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485" name="矩形 11279"/>
          <p:cNvSpPr>
            <a:spLocks noGrp="1"/>
          </p:cNvSpPr>
          <p:nvPr/>
        </p:nvSpPr>
        <p:spPr bwMode="auto">
          <a:xfrm>
            <a:off x="3516313" y="184150"/>
            <a:ext cx="3024187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>
              <a:buSzPct val="100000"/>
              <a:buFont typeface="Wingdings" panose="05000000000000000000" pitchFamily="2" charset="2"/>
              <a:buChar char="l"/>
            </a:pPr>
            <a:r>
              <a:rPr lang="zh-CN" altLang="en-US" sz="3600" b="1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进程分类</a:t>
            </a:r>
            <a:endParaRPr lang="zh-CN" altLang="en-US" sz="3600" b="1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1281" name="组合 11280"/>
          <p:cNvGrpSpPr/>
          <p:nvPr/>
        </p:nvGrpSpPr>
        <p:grpSpPr bwMode="auto">
          <a:xfrm>
            <a:off x="4691063" y="3141663"/>
            <a:ext cx="4248150" cy="2232025"/>
            <a:chOff x="0" y="0"/>
            <a:chExt cx="2676" cy="1406"/>
          </a:xfrm>
        </p:grpSpPr>
        <p:sp>
          <p:nvSpPr>
            <p:cNvPr id="20490" name="矩形 11281"/>
            <p:cNvSpPr>
              <a:spLocks noChangeArrowheads="1"/>
            </p:cNvSpPr>
            <p:nvPr/>
          </p:nvSpPr>
          <p:spPr bwMode="auto">
            <a:xfrm>
              <a:off x="0" y="182"/>
              <a:ext cx="2676" cy="1224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749B00"/>
                </a:gs>
              </a:gsLst>
              <a:lin ang="5400000" scaled="1"/>
            </a:gradFill>
            <a:ln w="19050">
              <a:solidFill>
                <a:srgbClr val="4D4D4D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defTabSz="0" eaLnBrk="0" hangingPunct="0">
                <a:lnSpc>
                  <a:spcPct val="130000"/>
                </a:lnSpc>
                <a:buFont typeface="Wingdings" panose="05000000000000000000" pitchFamily="2" charset="2"/>
                <a:buChar char="l"/>
                <a:tabLst>
                  <a:tab pos="628650" algn="l"/>
                </a:tabLst>
              </a:pPr>
              <a:endParaRPr lang="ko-KR" altLang="en-US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20491" name="组合 11282"/>
            <p:cNvGrpSpPr/>
            <p:nvPr/>
          </p:nvGrpSpPr>
          <p:grpSpPr bwMode="auto">
            <a:xfrm>
              <a:off x="544" y="0"/>
              <a:ext cx="1497" cy="362"/>
              <a:chOff x="0" y="0"/>
              <a:chExt cx="1452" cy="338"/>
            </a:xfrm>
          </p:grpSpPr>
          <p:sp>
            <p:nvSpPr>
              <p:cNvPr id="20492" name="六边形 11283"/>
              <p:cNvSpPr>
                <a:spLocks noChangeArrowheads="1"/>
              </p:cNvSpPr>
              <p:nvPr/>
            </p:nvSpPr>
            <p:spPr bwMode="auto">
              <a:xfrm>
                <a:off x="0" y="20"/>
                <a:ext cx="1452" cy="318"/>
              </a:xfrm>
              <a:prstGeom prst="hexagon">
                <a:avLst>
                  <a:gd name="adj" fmla="val 19871"/>
                  <a:gd name="vf" fmla="val 115470"/>
                </a:avLst>
              </a:prstGeom>
              <a:gradFill rotWithShape="0">
                <a:gsLst>
                  <a:gs pos="0">
                    <a:srgbClr val="A9A987"/>
                  </a:gs>
                  <a:gs pos="50000">
                    <a:srgbClr val="FFFFCC"/>
                  </a:gs>
                  <a:gs pos="100000">
                    <a:srgbClr val="A9A987"/>
                  </a:gs>
                </a:gsLst>
                <a:lin ang="0" scaled="1"/>
              </a:gradFill>
              <a:ln w="19050">
                <a:solidFill>
                  <a:srgbClr val="4D4D4D"/>
                </a:solidFill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/>
              <a:p>
                <a:pPr algn="ctr" eaLnBrk="0" latinLnBrk="1" hangingPunct="0">
                  <a:buFont typeface="Arial" panose="020B0604020202020204" pitchFamily="34" charset="0"/>
                  <a:buNone/>
                </a:pPr>
                <a:endParaRPr lang="zh-CN" altLang="zh-CN" sz="2400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0493" name="文本框 11284"/>
              <p:cNvSpPr txBox="1">
                <a:spLocks noChangeArrowheads="1"/>
              </p:cNvSpPr>
              <p:nvPr/>
            </p:nvSpPr>
            <p:spPr bwMode="auto">
              <a:xfrm>
                <a:off x="227" y="0"/>
                <a:ext cx="1043" cy="30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pPr eaLnBrk="0" latinLnBrk="1" hangingPunct="0">
                  <a:buFont typeface="Arial" panose="020B0604020202020204" pitchFamily="34" charset="0"/>
                  <a:buNone/>
                </a:pPr>
                <a:r>
                  <a:rPr lang="zh-CN" altLang="en-US" sz="2800" b="1">
                    <a:solidFill>
                      <a:srgbClr val="3366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用户进程</a:t>
                </a:r>
                <a:endParaRPr lang="zh-CN" altLang="en-US" sz="2800" b="1">
                  <a:solidFill>
                    <a:srgbClr val="3366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1286" name="矩形 11285"/>
          <p:cNvSpPr>
            <a:spLocks noChangeArrowheads="1"/>
          </p:cNvSpPr>
          <p:nvPr/>
        </p:nvSpPr>
        <p:spPr bwMode="auto">
          <a:xfrm>
            <a:off x="5075238" y="3863975"/>
            <a:ext cx="3529012" cy="1406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defTabSz="0" eaLnBrk="0" hangingPunct="0">
              <a:lnSpc>
                <a:spcPct val="120000"/>
              </a:lnSpc>
              <a:buFont typeface="Wingdings" panose="05000000000000000000" pitchFamily="2" charset="2"/>
              <a:buChar char="l"/>
              <a:tabLst>
                <a:tab pos="628650" algn="l"/>
              </a:tabLst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通过系统调用竞争资源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0" eaLnBrk="0" hangingPunct="0">
              <a:lnSpc>
                <a:spcPct val="120000"/>
              </a:lnSpc>
              <a:buFont typeface="Wingdings" panose="05000000000000000000" pitchFamily="2" charset="2"/>
              <a:buChar char="l"/>
              <a:tabLst>
                <a:tab pos="628650" algn="l"/>
              </a:tabLst>
            </a:pP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不直接执行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操作</a:t>
            </a:r>
            <a:endParaRPr lang="zh-CN" altLang="en-US" sz="2400" b="1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0" eaLnBrk="0" hangingPunct="0">
              <a:lnSpc>
                <a:spcPct val="120000"/>
              </a:lnSpc>
              <a:buFont typeface="Wingdings" panose="05000000000000000000" pitchFamily="2" charset="2"/>
              <a:buChar char="l"/>
              <a:tabLst>
                <a:tab pos="628650" algn="l"/>
              </a:tabLst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用户态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目态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下活动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488" name="文本框 9270"/>
          <p:cNvSpPr txBox="1">
            <a:spLocks noChangeArrowheads="1"/>
          </p:cNvSpPr>
          <p:nvPr/>
        </p:nvSpPr>
        <p:spPr bwMode="auto">
          <a:xfrm>
            <a:off x="41275" y="6386513"/>
            <a:ext cx="835025" cy="427037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增加</a:t>
            </a:r>
            <a:endParaRPr lang="zh-CN" altLang="en-US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24" name="文本占位符 22530"/>
          <p:cNvSpPr>
            <a:spLocks noGrp="1"/>
          </p:cNvSpPr>
          <p:nvPr>
            <p:ph idx="1"/>
          </p:nvPr>
        </p:nvSpPr>
        <p:spPr>
          <a:xfrm>
            <a:off x="876300" y="5475288"/>
            <a:ext cx="8375650" cy="1338262"/>
          </a:xfrm>
        </p:spPr>
        <p:txBody>
          <a:bodyPr/>
          <a:lstStyle/>
          <a:p>
            <a:r>
              <a:rPr lang="zh-CN" altLang="en-US" sz="2400" smtClean="0"/>
              <a:t>用户态 </a:t>
            </a:r>
            <a:r>
              <a:rPr lang="en-US" altLang="zh-CN" sz="2400" smtClean="0"/>
              <a:t>(</a:t>
            </a:r>
            <a:r>
              <a:rPr lang="zh-CN" altLang="zh-CN" sz="2400" smtClean="0"/>
              <a:t>用户模式</a:t>
            </a:r>
            <a:r>
              <a:rPr lang="en-US" altLang="zh-CN" sz="2400" smtClean="0"/>
              <a:t>)          </a:t>
            </a:r>
            <a:r>
              <a:rPr lang="zh-CN" altLang="en-US" sz="2400" smtClean="0"/>
              <a:t>系统态（内核模式）</a:t>
            </a:r>
            <a:endParaRPr lang="en-US" altLang="zh-CN" sz="2400" smtClean="0"/>
          </a:p>
          <a:p>
            <a:pPr lvl="1"/>
            <a:r>
              <a:rPr lang="zh-CN" altLang="en-US" sz="2400" smtClean="0"/>
              <a:t>用户态不允许使用特权指令，不允许访问系统内存区域</a:t>
            </a:r>
            <a:endParaRPr lang="zh-CN" altLang="en-US" sz="2400" smtClean="0"/>
          </a:p>
          <a:p>
            <a:pPr lvl="1"/>
            <a:r>
              <a:rPr lang="zh-CN" altLang="en-US" sz="2400" smtClean="0"/>
              <a:t>用户程序在用户态下执行</a:t>
            </a:r>
            <a:endParaRPr lang="zh-CN" alt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1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11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500"/>
                                        <p:tgtEl>
                                          <p:spTgt spid="11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6" dur="500"/>
                                        <p:tgtEl>
                                          <p:spTgt spid="11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0" dur="500"/>
                                        <p:tgtEl>
                                          <p:spTgt spid="11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5" dur="500"/>
                                        <p:tgtEl>
                                          <p:spTgt spid="11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9" dur="500"/>
                                        <p:tgtEl>
                                          <p:spTgt spid="11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8" grpId="0"/>
      <p:bldP spid="2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标题 59393"/>
          <p:cNvSpPr>
            <a:spLocks noGrp="1"/>
          </p:cNvSpPr>
          <p:nvPr>
            <p:ph type="title"/>
          </p:nvPr>
        </p:nvSpPr>
        <p:spPr>
          <a:xfrm>
            <a:off x="457200" y="-11113"/>
            <a:ext cx="8229600" cy="920751"/>
          </a:xfrm>
        </p:spPr>
        <p:txBody>
          <a:bodyPr/>
          <a:lstStyle/>
          <a:p>
            <a:r>
              <a:rPr lang="zh-CN" altLang="en-US" smtClean="0"/>
              <a:t>UNIX 进程状态转换</a:t>
            </a:r>
            <a:endParaRPr lang="zh-CN" altLang="en-US" smtClean="0"/>
          </a:p>
        </p:txBody>
      </p:sp>
      <p:pic>
        <p:nvPicPr>
          <p:cNvPr id="69634" name="内容占位符 59394" descr="3.17"/>
          <p:cNvPicPr>
            <a:picLocks noGrp="1" noChangeAspect="1"/>
          </p:cNvPicPr>
          <p:nvPr>
            <p:ph idx="1"/>
          </p:nvPr>
        </p:nvPicPr>
        <p:blipFill>
          <a:blip r:embed="rId1">
            <a:lum bright="12000"/>
          </a:blip>
          <a:srcRect/>
          <a:stretch>
            <a:fillRect/>
          </a:stretch>
        </p:blipFill>
        <p:spPr>
          <a:xfrm>
            <a:off x="0" y="788988"/>
            <a:ext cx="9144000" cy="6000750"/>
          </a:xfrm>
        </p:spPr>
      </p:pic>
      <p:sp>
        <p:nvSpPr>
          <p:cNvPr id="68612" name="文本框 7185"/>
          <p:cNvSpPr txBox="1">
            <a:spLocks noChangeArrowheads="1"/>
          </p:cNvSpPr>
          <p:nvPr/>
        </p:nvSpPr>
        <p:spPr bwMode="auto">
          <a:xfrm>
            <a:off x="8244205" y="62039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P85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标题 604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UNIX进程状态</a:t>
            </a:r>
            <a:endParaRPr lang="zh-CN" altLang="en-US" smtClean="0"/>
          </a:p>
        </p:txBody>
      </p:sp>
      <p:pic>
        <p:nvPicPr>
          <p:cNvPr id="70658" name="内容占位符 60418" descr="3.17-biao3.9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417638"/>
            <a:ext cx="8848725" cy="3967162"/>
          </a:xfrm>
        </p:spPr>
      </p:pic>
      <p:sp>
        <p:nvSpPr>
          <p:cNvPr id="68612" name="文本框 7185"/>
          <p:cNvSpPr txBox="1">
            <a:spLocks noChangeArrowheads="1"/>
          </p:cNvSpPr>
          <p:nvPr/>
        </p:nvSpPr>
        <p:spPr bwMode="auto">
          <a:xfrm>
            <a:off x="8244205" y="620395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P85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圆角矩形 61441"/>
          <p:cNvSpPr/>
          <p:nvPr/>
        </p:nvSpPr>
        <p:spPr>
          <a:xfrm>
            <a:off x="1979613" y="2133600"/>
            <a:ext cx="5354637" cy="3244850"/>
          </a:xfrm>
          <a:prstGeom prst="roundRect">
            <a:avLst>
              <a:gd name="adj" fmla="val 10347"/>
            </a:avLst>
          </a:prstGeom>
          <a:gradFill rotWithShape="1">
            <a:gsLst>
              <a:gs pos="0">
                <a:srgbClr val="EBD3AD"/>
              </a:gs>
              <a:gs pos="100000">
                <a:srgbClr val="FFFFFF"/>
              </a:gs>
            </a:gsLst>
            <a:lin ang="18900000" scaled="1"/>
            <a:tileRect/>
          </a:gradFill>
          <a:ln w="50800" cap="flat" cmpd="sng">
            <a:solidFill>
              <a:srgbClr val="FF9933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endParaRPr lang="zh-CN" altLang="en-US" sz="2400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61443" name="组合 61442"/>
          <p:cNvGrpSpPr/>
          <p:nvPr/>
        </p:nvGrpSpPr>
        <p:grpSpPr bwMode="auto">
          <a:xfrm>
            <a:off x="6084888" y="908050"/>
            <a:ext cx="1260475" cy="2803525"/>
            <a:chOff x="0" y="0"/>
            <a:chExt cx="498" cy="1245"/>
          </a:xfrm>
        </p:grpSpPr>
        <p:sp>
          <p:nvSpPr>
            <p:cNvPr id="58371" name="未知"/>
            <p:cNvSpPr/>
            <p:nvPr/>
          </p:nvSpPr>
          <p:spPr>
            <a:xfrm>
              <a:off x="121" y="0"/>
              <a:ext cx="233" cy="254"/>
            </a:xfrm>
            <a:custGeom>
              <a:avLst/>
              <a:gdLst/>
              <a:ahLst/>
              <a:cxnLst/>
              <a:rect l="0" t="0" r="0" b="0"/>
              <a:pathLst>
                <a:path w="267" h="292">
                  <a:moveTo>
                    <a:pt x="133" y="0"/>
                  </a:moveTo>
                  <a:lnTo>
                    <a:pt x="161" y="3"/>
                  </a:lnTo>
                  <a:lnTo>
                    <a:pt x="186" y="12"/>
                  </a:lnTo>
                  <a:lnTo>
                    <a:pt x="209" y="25"/>
                  </a:lnTo>
                  <a:lnTo>
                    <a:pt x="228" y="42"/>
                  </a:lnTo>
                  <a:lnTo>
                    <a:pt x="245" y="64"/>
                  </a:lnTo>
                  <a:lnTo>
                    <a:pt x="257" y="88"/>
                  </a:lnTo>
                  <a:lnTo>
                    <a:pt x="265" y="116"/>
                  </a:lnTo>
                  <a:lnTo>
                    <a:pt x="267" y="146"/>
                  </a:lnTo>
                  <a:lnTo>
                    <a:pt x="265" y="175"/>
                  </a:lnTo>
                  <a:lnTo>
                    <a:pt x="257" y="203"/>
                  </a:lnTo>
                  <a:lnTo>
                    <a:pt x="245" y="227"/>
                  </a:lnTo>
                  <a:lnTo>
                    <a:pt x="228" y="249"/>
                  </a:lnTo>
                  <a:lnTo>
                    <a:pt x="209" y="267"/>
                  </a:lnTo>
                  <a:lnTo>
                    <a:pt x="186" y="281"/>
                  </a:lnTo>
                  <a:lnTo>
                    <a:pt x="161" y="289"/>
                  </a:lnTo>
                  <a:lnTo>
                    <a:pt x="133" y="292"/>
                  </a:lnTo>
                  <a:lnTo>
                    <a:pt x="103" y="288"/>
                  </a:lnTo>
                  <a:lnTo>
                    <a:pt x="75" y="277"/>
                  </a:lnTo>
                  <a:lnTo>
                    <a:pt x="51" y="260"/>
                  </a:lnTo>
                  <a:lnTo>
                    <a:pt x="29" y="237"/>
                  </a:lnTo>
                  <a:lnTo>
                    <a:pt x="13" y="210"/>
                  </a:lnTo>
                  <a:lnTo>
                    <a:pt x="4" y="178"/>
                  </a:lnTo>
                  <a:lnTo>
                    <a:pt x="0" y="146"/>
                  </a:lnTo>
                  <a:lnTo>
                    <a:pt x="4" y="113"/>
                  </a:lnTo>
                  <a:lnTo>
                    <a:pt x="13" y="81"/>
                  </a:lnTo>
                  <a:lnTo>
                    <a:pt x="29" y="54"/>
                  </a:lnTo>
                  <a:lnTo>
                    <a:pt x="51" y="32"/>
                  </a:lnTo>
                  <a:lnTo>
                    <a:pt x="75" y="14"/>
                  </a:lnTo>
                  <a:lnTo>
                    <a:pt x="103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9933"/>
            </a:solidFill>
            <a:ln w="9525">
              <a:noFill/>
            </a:ln>
            <a:effectLst>
              <a:outerShdw dist="91581" dir="3378595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372" name="未知"/>
            <p:cNvSpPr/>
            <p:nvPr/>
          </p:nvSpPr>
          <p:spPr>
            <a:xfrm>
              <a:off x="0" y="281"/>
              <a:ext cx="498" cy="964"/>
            </a:xfrm>
            <a:custGeom>
              <a:avLst/>
              <a:gdLst/>
              <a:ahLst/>
              <a:cxnLst/>
              <a:rect l="0" t="0" r="0" b="0"/>
              <a:pathLst>
                <a:path w="573" h="1111">
                  <a:moveTo>
                    <a:pt x="94" y="0"/>
                  </a:moveTo>
                  <a:lnTo>
                    <a:pt x="72" y="5"/>
                  </a:lnTo>
                  <a:lnTo>
                    <a:pt x="50" y="16"/>
                  </a:lnTo>
                  <a:lnTo>
                    <a:pt x="30" y="32"/>
                  </a:lnTo>
                  <a:lnTo>
                    <a:pt x="15" y="53"/>
                  </a:lnTo>
                  <a:lnTo>
                    <a:pt x="4" y="75"/>
                  </a:lnTo>
                  <a:lnTo>
                    <a:pt x="0" y="99"/>
                  </a:lnTo>
                  <a:lnTo>
                    <a:pt x="0" y="509"/>
                  </a:lnTo>
                  <a:lnTo>
                    <a:pt x="0" y="511"/>
                  </a:lnTo>
                  <a:lnTo>
                    <a:pt x="1" y="516"/>
                  </a:lnTo>
                  <a:lnTo>
                    <a:pt x="4" y="525"/>
                  </a:lnTo>
                  <a:lnTo>
                    <a:pt x="9" y="533"/>
                  </a:lnTo>
                  <a:lnTo>
                    <a:pt x="16" y="543"/>
                  </a:lnTo>
                  <a:lnTo>
                    <a:pt x="26" y="550"/>
                  </a:lnTo>
                  <a:lnTo>
                    <a:pt x="39" y="556"/>
                  </a:lnTo>
                  <a:lnTo>
                    <a:pt x="56" y="557"/>
                  </a:lnTo>
                  <a:lnTo>
                    <a:pt x="72" y="556"/>
                  </a:lnTo>
                  <a:lnTo>
                    <a:pt x="84" y="551"/>
                  </a:lnTo>
                  <a:lnTo>
                    <a:pt x="92" y="543"/>
                  </a:lnTo>
                  <a:lnTo>
                    <a:pt x="100" y="534"/>
                  </a:lnTo>
                  <a:lnTo>
                    <a:pt x="103" y="525"/>
                  </a:lnTo>
                  <a:lnTo>
                    <a:pt x="106" y="516"/>
                  </a:lnTo>
                  <a:lnTo>
                    <a:pt x="107" y="508"/>
                  </a:lnTo>
                  <a:lnTo>
                    <a:pt x="108" y="503"/>
                  </a:lnTo>
                  <a:lnTo>
                    <a:pt x="108" y="500"/>
                  </a:lnTo>
                  <a:lnTo>
                    <a:pt x="108" y="166"/>
                  </a:lnTo>
                  <a:lnTo>
                    <a:pt x="134" y="167"/>
                  </a:lnTo>
                  <a:lnTo>
                    <a:pt x="135" y="1066"/>
                  </a:lnTo>
                  <a:lnTo>
                    <a:pt x="136" y="1068"/>
                  </a:lnTo>
                  <a:lnTo>
                    <a:pt x="138" y="1073"/>
                  </a:lnTo>
                  <a:lnTo>
                    <a:pt x="143" y="1080"/>
                  </a:lnTo>
                  <a:lnTo>
                    <a:pt x="151" y="1089"/>
                  </a:lnTo>
                  <a:lnTo>
                    <a:pt x="162" y="1097"/>
                  </a:lnTo>
                  <a:lnTo>
                    <a:pt x="174" y="1105"/>
                  </a:lnTo>
                  <a:lnTo>
                    <a:pt x="189" y="1110"/>
                  </a:lnTo>
                  <a:lnTo>
                    <a:pt x="199" y="1111"/>
                  </a:lnTo>
                  <a:lnTo>
                    <a:pt x="217" y="1111"/>
                  </a:lnTo>
                  <a:lnTo>
                    <a:pt x="227" y="1110"/>
                  </a:lnTo>
                  <a:lnTo>
                    <a:pt x="243" y="1105"/>
                  </a:lnTo>
                  <a:lnTo>
                    <a:pt x="255" y="1097"/>
                  </a:lnTo>
                  <a:lnTo>
                    <a:pt x="265" y="1089"/>
                  </a:lnTo>
                  <a:lnTo>
                    <a:pt x="272" y="1080"/>
                  </a:lnTo>
                  <a:lnTo>
                    <a:pt x="276" y="1073"/>
                  </a:lnTo>
                  <a:lnTo>
                    <a:pt x="278" y="1068"/>
                  </a:lnTo>
                  <a:lnTo>
                    <a:pt x="279" y="1066"/>
                  </a:lnTo>
                  <a:lnTo>
                    <a:pt x="279" y="499"/>
                  </a:lnTo>
                  <a:lnTo>
                    <a:pt x="302" y="499"/>
                  </a:lnTo>
                  <a:lnTo>
                    <a:pt x="302" y="503"/>
                  </a:lnTo>
                  <a:lnTo>
                    <a:pt x="302" y="515"/>
                  </a:lnTo>
                  <a:lnTo>
                    <a:pt x="302" y="534"/>
                  </a:lnTo>
                  <a:lnTo>
                    <a:pt x="302" y="560"/>
                  </a:lnTo>
                  <a:lnTo>
                    <a:pt x="304" y="590"/>
                  </a:lnTo>
                  <a:lnTo>
                    <a:pt x="304" y="626"/>
                  </a:lnTo>
                  <a:lnTo>
                    <a:pt x="304" y="664"/>
                  </a:lnTo>
                  <a:lnTo>
                    <a:pt x="304" y="706"/>
                  </a:lnTo>
                  <a:lnTo>
                    <a:pt x="304" y="750"/>
                  </a:lnTo>
                  <a:lnTo>
                    <a:pt x="304" y="793"/>
                  </a:lnTo>
                  <a:lnTo>
                    <a:pt x="304" y="838"/>
                  </a:lnTo>
                  <a:lnTo>
                    <a:pt x="305" y="882"/>
                  </a:lnTo>
                  <a:lnTo>
                    <a:pt x="305" y="926"/>
                  </a:lnTo>
                  <a:lnTo>
                    <a:pt x="305" y="966"/>
                  </a:lnTo>
                  <a:lnTo>
                    <a:pt x="305" y="1004"/>
                  </a:lnTo>
                  <a:lnTo>
                    <a:pt x="305" y="1037"/>
                  </a:lnTo>
                  <a:lnTo>
                    <a:pt x="305" y="1066"/>
                  </a:lnTo>
                  <a:lnTo>
                    <a:pt x="305" y="1067"/>
                  </a:lnTo>
                  <a:lnTo>
                    <a:pt x="306" y="1073"/>
                  </a:lnTo>
                  <a:lnTo>
                    <a:pt x="310" y="1079"/>
                  </a:lnTo>
                  <a:lnTo>
                    <a:pt x="315" y="1088"/>
                  </a:lnTo>
                  <a:lnTo>
                    <a:pt x="323" y="1096"/>
                  </a:lnTo>
                  <a:lnTo>
                    <a:pt x="335" y="1103"/>
                  </a:lnTo>
                  <a:lnTo>
                    <a:pt x="351" y="1108"/>
                  </a:lnTo>
                  <a:lnTo>
                    <a:pt x="372" y="1111"/>
                  </a:lnTo>
                  <a:lnTo>
                    <a:pt x="392" y="1108"/>
                  </a:lnTo>
                  <a:lnTo>
                    <a:pt x="408" y="1103"/>
                  </a:lnTo>
                  <a:lnTo>
                    <a:pt x="420" y="1096"/>
                  </a:lnTo>
                  <a:lnTo>
                    <a:pt x="429" y="1089"/>
                  </a:lnTo>
                  <a:lnTo>
                    <a:pt x="434" y="1080"/>
                  </a:lnTo>
                  <a:lnTo>
                    <a:pt x="437" y="1073"/>
                  </a:lnTo>
                  <a:lnTo>
                    <a:pt x="438" y="1068"/>
                  </a:lnTo>
                  <a:lnTo>
                    <a:pt x="438" y="1067"/>
                  </a:lnTo>
                  <a:lnTo>
                    <a:pt x="440" y="166"/>
                  </a:lnTo>
                  <a:lnTo>
                    <a:pt x="466" y="166"/>
                  </a:lnTo>
                  <a:lnTo>
                    <a:pt x="466" y="500"/>
                  </a:lnTo>
                  <a:lnTo>
                    <a:pt x="468" y="503"/>
                  </a:lnTo>
                  <a:lnTo>
                    <a:pt x="469" y="509"/>
                  </a:lnTo>
                  <a:lnTo>
                    <a:pt x="472" y="517"/>
                  </a:lnTo>
                  <a:lnTo>
                    <a:pt x="477" y="527"/>
                  </a:lnTo>
                  <a:lnTo>
                    <a:pt x="483" y="537"/>
                  </a:lnTo>
                  <a:lnTo>
                    <a:pt x="493" y="545"/>
                  </a:lnTo>
                  <a:lnTo>
                    <a:pt x="505" y="551"/>
                  </a:lnTo>
                  <a:lnTo>
                    <a:pt x="520" y="554"/>
                  </a:lnTo>
                  <a:lnTo>
                    <a:pt x="536" y="551"/>
                  </a:lnTo>
                  <a:lnTo>
                    <a:pt x="548" y="545"/>
                  </a:lnTo>
                  <a:lnTo>
                    <a:pt x="557" y="537"/>
                  </a:lnTo>
                  <a:lnTo>
                    <a:pt x="563" y="527"/>
                  </a:lnTo>
                  <a:lnTo>
                    <a:pt x="570" y="517"/>
                  </a:lnTo>
                  <a:lnTo>
                    <a:pt x="573" y="510"/>
                  </a:lnTo>
                  <a:lnTo>
                    <a:pt x="573" y="508"/>
                  </a:lnTo>
                  <a:lnTo>
                    <a:pt x="573" y="79"/>
                  </a:lnTo>
                  <a:lnTo>
                    <a:pt x="572" y="68"/>
                  </a:lnTo>
                  <a:lnTo>
                    <a:pt x="561" y="47"/>
                  </a:lnTo>
                  <a:lnTo>
                    <a:pt x="546" y="28"/>
                  </a:lnTo>
                  <a:lnTo>
                    <a:pt x="528" y="14"/>
                  </a:lnTo>
                  <a:lnTo>
                    <a:pt x="506" y="4"/>
                  </a:lnTo>
                  <a:lnTo>
                    <a:pt x="485" y="0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9933"/>
            </a:solidFill>
            <a:ln w="9525">
              <a:noFill/>
            </a:ln>
            <a:effectLst>
              <a:outerShdw dist="91581" dir="3378595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1446" name="文本框 61445"/>
          <p:cNvSpPr txBox="1">
            <a:spLocks noChangeArrowheads="1"/>
          </p:cNvSpPr>
          <p:nvPr/>
        </p:nvSpPr>
        <p:spPr bwMode="auto">
          <a:xfrm>
            <a:off x="2268538" y="2708275"/>
            <a:ext cx="5040312" cy="1676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0" hangingPunct="0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rgbClr val="990099"/>
                </a:solidFill>
                <a:ea typeface="黑体" panose="02010609060101010101" pitchFamily="49" charset="-122"/>
              </a:rPr>
              <a:t>实验三</a:t>
            </a:r>
            <a:endParaRPr lang="zh-CN" altLang="en-US" sz="1600" b="1">
              <a:solidFill>
                <a:srgbClr val="000000"/>
              </a:solidFill>
              <a:ea typeface="黑体" panose="02010609060101010101" pitchFamily="49" charset="-122"/>
            </a:endParaRPr>
          </a:p>
          <a:p>
            <a:pPr algn="ctr" eaLnBrk="0" hangingPunct="0">
              <a:buFont typeface="Arial" panose="020B0604020202020204" pitchFamily="34" charset="0"/>
              <a:buNone/>
            </a:pPr>
            <a:endParaRPr lang="zh-CN" altLang="en-US" sz="1600" b="1">
              <a:solidFill>
                <a:srgbClr val="000000"/>
              </a:solidFill>
              <a:ea typeface="黑体" panose="02010609060101010101" pitchFamily="49" charset="-122"/>
            </a:endParaRPr>
          </a:p>
          <a:p>
            <a:pPr algn="ctr" eaLnBrk="0" hangingPunct="0">
              <a:buFont typeface="Arial" panose="020B0604020202020204" pitchFamily="34" charset="0"/>
              <a:buNone/>
            </a:pPr>
            <a:r>
              <a:rPr lang="zh-CN" altLang="en-US" sz="4000" b="1">
                <a:solidFill>
                  <a:srgbClr val="800000"/>
                </a:solidFill>
                <a:ea typeface="黑体" panose="02010609060101010101" pitchFamily="49" charset="-122"/>
              </a:rPr>
              <a:t>带参方式运行程序</a:t>
            </a:r>
            <a:endParaRPr lang="zh-CN" altLang="en-US" sz="4000" b="1">
              <a:solidFill>
                <a:srgbClr val="80000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 bldLvl="0" animBg="1"/>
      <p:bldP spid="6144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圆角矩形 62465"/>
          <p:cNvSpPr>
            <a:spLocks noChangeArrowheads="1"/>
          </p:cNvSpPr>
          <p:nvPr/>
        </p:nvSpPr>
        <p:spPr bwMode="auto">
          <a:xfrm>
            <a:off x="539750" y="1484313"/>
            <a:ext cx="8312150" cy="51736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CC"/>
              </a:gs>
              <a:gs pos="100000">
                <a:srgbClr val="7575E3"/>
              </a:gs>
            </a:gsLst>
            <a:lin ang="2700000" scaled="1"/>
          </a:gra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62467" name="文本框 62466"/>
          <p:cNvSpPr txBox="1">
            <a:spLocks noChangeArrowheads="1"/>
          </p:cNvSpPr>
          <p:nvPr/>
        </p:nvSpPr>
        <p:spPr bwMode="auto">
          <a:xfrm>
            <a:off x="755650" y="495300"/>
            <a:ext cx="7777163" cy="830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0" hangingPunct="0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rgbClr val="990099"/>
                </a:solidFill>
                <a:ea typeface="黑体" panose="02010609060101010101" pitchFamily="49" charset="-122"/>
              </a:rPr>
              <a:t>实验三   带参方式运行程序</a:t>
            </a:r>
            <a:endParaRPr lang="zh-CN" altLang="en-US" sz="4000" b="1">
              <a:solidFill>
                <a:srgbClr val="800000"/>
              </a:solidFill>
              <a:ea typeface="黑体" panose="02010609060101010101" pitchFamily="49" charset="-122"/>
            </a:endParaRPr>
          </a:p>
        </p:txBody>
      </p:sp>
      <p:sp>
        <p:nvSpPr>
          <p:cNvPr id="62468" name="文本框 62467"/>
          <p:cNvSpPr txBox="1">
            <a:spLocks noChangeArrowheads="1"/>
          </p:cNvSpPr>
          <p:nvPr/>
        </p:nvSpPr>
        <p:spPr bwMode="auto">
          <a:xfrm>
            <a:off x="827088" y="1533525"/>
            <a:ext cx="7777162" cy="48158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FF66"/>
                </a:solidFill>
                <a:ea typeface="黑体" panose="02010609060101010101" pitchFamily="49" charset="-122"/>
              </a:rPr>
              <a:t>要求：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平台用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编程，实现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个数相加，并把结果保存到指定的文件中，注意相加的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个数，保存结果的文件名都必须以参数的形式在程序运行中给出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spcBef>
                <a:spcPct val="3000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FF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目的：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、熟悉 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int main(int argc, char agrv[])</a:t>
            </a:r>
            <a:endParaRPr lang="en-US" altLang="zh-CN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spcBef>
                <a:spcPct val="3000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2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、运行程序时采用如下格式：</a:t>
            </a:r>
            <a:endParaRPr lang="en-US" altLang="zh-CN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</a:t>
            </a:r>
            <a:r>
              <a:rPr lang="en-US" altLang="zh-CN" sz="2400" b="1">
                <a:solidFill>
                  <a:srgbClr val="FFFF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$ myfile  1  2  result.txt</a:t>
            </a:r>
            <a:endParaRPr lang="en-US" altLang="zh-CN" sz="2400" b="1">
              <a:solidFill>
                <a:srgbClr val="FFFF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spcBef>
                <a:spcPct val="3000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FF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说明：</a:t>
            </a:r>
            <a:r>
              <a:rPr lang="en-US" altLang="zh-CN" sz="2400" b="1">
                <a:solidFill>
                  <a:srgbClr val="FFFF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>
                <a:solidFill>
                  <a:srgbClr val="FFFF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其中 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myfile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是你的可执行文件，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是要相加的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个数，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result.txt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是保存相加结果的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txt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文件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spcBef>
                <a:spcPct val="3000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、可能会用到的语句：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int a= atoi(argv[1]);</a:t>
            </a:r>
            <a:endParaRPr lang="en-US" altLang="zh-CN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spcBef>
                <a:spcPct val="3000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FILE * fp=fopen(argv[3], "wb+");</a:t>
            </a:r>
            <a:endParaRPr lang="en-US" altLang="zh-CN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spcBef>
                <a:spcPct val="3000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fwrite</a:t>
            </a:r>
            <a:endParaRPr lang="en-US" altLang="zh-CN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/>
      <p:bldP spid="6246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圆角矩形 62465"/>
          <p:cNvSpPr>
            <a:spLocks noChangeArrowheads="1"/>
          </p:cNvSpPr>
          <p:nvPr/>
        </p:nvSpPr>
        <p:spPr bwMode="auto">
          <a:xfrm>
            <a:off x="539750" y="1484313"/>
            <a:ext cx="8312150" cy="51736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CC"/>
              </a:gs>
              <a:gs pos="100000">
                <a:srgbClr val="7575E3"/>
              </a:gs>
            </a:gsLst>
            <a:lin ang="2700000" scaled="1"/>
          </a:gra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62467" name="文本框 62466"/>
          <p:cNvSpPr txBox="1">
            <a:spLocks noChangeArrowheads="1"/>
          </p:cNvSpPr>
          <p:nvPr/>
        </p:nvSpPr>
        <p:spPr bwMode="auto">
          <a:xfrm>
            <a:off x="755650" y="495300"/>
            <a:ext cx="7777163" cy="830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0" hangingPunct="0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rgbClr val="990099"/>
                </a:solidFill>
                <a:ea typeface="黑体" panose="02010609060101010101" pitchFamily="49" charset="-122"/>
              </a:rPr>
              <a:t>实验三   （扩展）</a:t>
            </a:r>
            <a:endParaRPr lang="en-US" altLang="zh-CN" sz="4000" b="1">
              <a:solidFill>
                <a:srgbClr val="800000"/>
              </a:solidFill>
              <a:ea typeface="黑体" panose="02010609060101010101" pitchFamily="49" charset="-122"/>
            </a:endParaRPr>
          </a:p>
        </p:txBody>
      </p:sp>
      <p:sp>
        <p:nvSpPr>
          <p:cNvPr id="62468" name="文本框 62467"/>
          <p:cNvSpPr txBox="1">
            <a:spLocks noChangeArrowheads="1"/>
          </p:cNvSpPr>
          <p:nvPr/>
        </p:nvSpPr>
        <p:spPr bwMode="auto">
          <a:xfrm>
            <a:off x="827088" y="1533525"/>
            <a:ext cx="7842250" cy="4672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FF66"/>
                </a:solidFill>
                <a:ea typeface="黑体" panose="02010609060101010101" pitchFamily="49" charset="-122"/>
              </a:rPr>
              <a:t>要求：在实现实验三的基础上，完成以下扩展功能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spcBef>
                <a:spcPct val="3000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FF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题目</a:t>
            </a:r>
            <a:r>
              <a:rPr lang="en-US" altLang="zh-CN" sz="2400" b="1">
                <a:solidFill>
                  <a:srgbClr val="FFFF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>
                <a:solidFill>
                  <a:srgbClr val="FFFF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txt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文件，每行是一个整数（可能有负数），从这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个文件中依次读出对应的行，将其中的数字相加，结果存入第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txt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文件，每个结果作为一行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spcBef>
                <a:spcPct val="3000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FF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题目</a:t>
            </a:r>
            <a:r>
              <a:rPr lang="en-US" altLang="zh-CN" sz="2400" b="1">
                <a:solidFill>
                  <a:srgbClr val="FFFF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>
                <a:solidFill>
                  <a:srgbClr val="FFFF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txt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文件，每行为一个整数（可能有负数），读出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个数据，相加后结果存入这两个数据的后一行。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spcBef>
                <a:spcPct val="3000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如：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txt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原文件为                 操作后为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lnSpc>
                <a:spcPct val="60000"/>
              </a:lnSpc>
              <a:spcBef>
                <a:spcPct val="3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    2                           2</a:t>
            </a:r>
            <a:endParaRPr lang="en-US" altLang="zh-CN" sz="20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lnSpc>
                <a:spcPct val="60000"/>
              </a:lnSpc>
              <a:spcBef>
                <a:spcPct val="3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                      </a:t>
            </a:r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3                           3</a:t>
            </a:r>
            <a:endParaRPr lang="en-US" altLang="zh-CN" sz="20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lnSpc>
                <a:spcPct val="60000"/>
              </a:lnSpc>
              <a:spcBef>
                <a:spcPct val="3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                      </a:t>
            </a:r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                           </a:t>
            </a:r>
            <a:r>
              <a:rPr lang="en-US" altLang="zh-CN" sz="2000" b="1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endParaRPr lang="en-US" altLang="zh-CN" sz="2000" b="1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lnSpc>
                <a:spcPct val="60000"/>
              </a:lnSpc>
              <a:spcBef>
                <a:spcPct val="3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                      </a:t>
            </a:r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2                           6</a:t>
            </a:r>
            <a:endParaRPr lang="en-US" altLang="zh-CN" sz="20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lnSpc>
                <a:spcPct val="60000"/>
              </a:lnSpc>
              <a:spcBef>
                <a:spcPct val="3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                                2</a:t>
            </a:r>
            <a:endParaRPr lang="en-US" altLang="zh-CN" sz="20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lnSpc>
                <a:spcPct val="60000"/>
              </a:lnSpc>
              <a:spcBef>
                <a:spcPct val="3000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                                </a:t>
            </a:r>
            <a:r>
              <a:rPr lang="en-US" altLang="zh-CN" sz="2000" b="1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endParaRPr lang="en-US" altLang="zh-CN" sz="2000" b="1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/>
      <p:bldP spid="6246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圆角矩形 61441"/>
          <p:cNvSpPr/>
          <p:nvPr/>
        </p:nvSpPr>
        <p:spPr>
          <a:xfrm>
            <a:off x="1979613" y="2133600"/>
            <a:ext cx="5354637" cy="3244850"/>
          </a:xfrm>
          <a:prstGeom prst="roundRect">
            <a:avLst>
              <a:gd name="adj" fmla="val 10347"/>
            </a:avLst>
          </a:prstGeom>
          <a:gradFill rotWithShape="1">
            <a:gsLst>
              <a:gs pos="0">
                <a:srgbClr val="EBD3AD"/>
              </a:gs>
              <a:gs pos="100000">
                <a:srgbClr val="FFFFFF"/>
              </a:gs>
            </a:gsLst>
            <a:lin ang="18900000" scaled="1"/>
            <a:tileRect/>
          </a:gradFill>
          <a:ln w="50800" cap="flat" cmpd="sng">
            <a:solidFill>
              <a:srgbClr val="FF9933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 eaLnBrk="0" hangingPunct="0">
              <a:lnSpc>
                <a:spcPct val="120000"/>
              </a:lnSpc>
              <a:buFont typeface="Arial" panose="020B0604020202020204" pitchFamily="34" charset="0"/>
              <a:buNone/>
              <a:defRPr/>
            </a:pPr>
            <a:endParaRPr lang="zh-CN" altLang="en-US" sz="2400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61443" name="组合 61442"/>
          <p:cNvGrpSpPr/>
          <p:nvPr/>
        </p:nvGrpSpPr>
        <p:grpSpPr bwMode="auto">
          <a:xfrm>
            <a:off x="6084888" y="908050"/>
            <a:ext cx="1260475" cy="2803525"/>
            <a:chOff x="0" y="0"/>
            <a:chExt cx="498" cy="1245"/>
          </a:xfrm>
        </p:grpSpPr>
        <p:sp>
          <p:nvSpPr>
            <p:cNvPr id="58371" name="未知"/>
            <p:cNvSpPr/>
            <p:nvPr/>
          </p:nvSpPr>
          <p:spPr>
            <a:xfrm>
              <a:off x="121" y="0"/>
              <a:ext cx="233" cy="254"/>
            </a:xfrm>
            <a:custGeom>
              <a:avLst/>
              <a:gdLst/>
              <a:ahLst/>
              <a:cxnLst/>
              <a:rect l="0" t="0" r="0" b="0"/>
              <a:pathLst>
                <a:path w="267" h="292">
                  <a:moveTo>
                    <a:pt x="133" y="0"/>
                  </a:moveTo>
                  <a:lnTo>
                    <a:pt x="161" y="3"/>
                  </a:lnTo>
                  <a:lnTo>
                    <a:pt x="186" y="12"/>
                  </a:lnTo>
                  <a:lnTo>
                    <a:pt x="209" y="25"/>
                  </a:lnTo>
                  <a:lnTo>
                    <a:pt x="228" y="42"/>
                  </a:lnTo>
                  <a:lnTo>
                    <a:pt x="245" y="64"/>
                  </a:lnTo>
                  <a:lnTo>
                    <a:pt x="257" y="88"/>
                  </a:lnTo>
                  <a:lnTo>
                    <a:pt x="265" y="116"/>
                  </a:lnTo>
                  <a:lnTo>
                    <a:pt x="267" y="146"/>
                  </a:lnTo>
                  <a:lnTo>
                    <a:pt x="265" y="175"/>
                  </a:lnTo>
                  <a:lnTo>
                    <a:pt x="257" y="203"/>
                  </a:lnTo>
                  <a:lnTo>
                    <a:pt x="245" y="227"/>
                  </a:lnTo>
                  <a:lnTo>
                    <a:pt x="228" y="249"/>
                  </a:lnTo>
                  <a:lnTo>
                    <a:pt x="209" y="267"/>
                  </a:lnTo>
                  <a:lnTo>
                    <a:pt x="186" y="281"/>
                  </a:lnTo>
                  <a:lnTo>
                    <a:pt x="161" y="289"/>
                  </a:lnTo>
                  <a:lnTo>
                    <a:pt x="133" y="292"/>
                  </a:lnTo>
                  <a:lnTo>
                    <a:pt x="103" y="288"/>
                  </a:lnTo>
                  <a:lnTo>
                    <a:pt x="75" y="277"/>
                  </a:lnTo>
                  <a:lnTo>
                    <a:pt x="51" y="260"/>
                  </a:lnTo>
                  <a:lnTo>
                    <a:pt x="29" y="237"/>
                  </a:lnTo>
                  <a:lnTo>
                    <a:pt x="13" y="210"/>
                  </a:lnTo>
                  <a:lnTo>
                    <a:pt x="4" y="178"/>
                  </a:lnTo>
                  <a:lnTo>
                    <a:pt x="0" y="146"/>
                  </a:lnTo>
                  <a:lnTo>
                    <a:pt x="4" y="113"/>
                  </a:lnTo>
                  <a:lnTo>
                    <a:pt x="13" y="81"/>
                  </a:lnTo>
                  <a:lnTo>
                    <a:pt x="29" y="54"/>
                  </a:lnTo>
                  <a:lnTo>
                    <a:pt x="51" y="32"/>
                  </a:lnTo>
                  <a:lnTo>
                    <a:pt x="75" y="14"/>
                  </a:lnTo>
                  <a:lnTo>
                    <a:pt x="103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FF9933"/>
            </a:solidFill>
            <a:ln w="9525">
              <a:noFill/>
            </a:ln>
            <a:effectLst>
              <a:outerShdw dist="91581" dir="3378595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372" name="未知"/>
            <p:cNvSpPr/>
            <p:nvPr/>
          </p:nvSpPr>
          <p:spPr>
            <a:xfrm>
              <a:off x="0" y="281"/>
              <a:ext cx="498" cy="964"/>
            </a:xfrm>
            <a:custGeom>
              <a:avLst/>
              <a:gdLst/>
              <a:ahLst/>
              <a:cxnLst/>
              <a:rect l="0" t="0" r="0" b="0"/>
              <a:pathLst>
                <a:path w="573" h="1111">
                  <a:moveTo>
                    <a:pt x="94" y="0"/>
                  </a:moveTo>
                  <a:lnTo>
                    <a:pt x="72" y="5"/>
                  </a:lnTo>
                  <a:lnTo>
                    <a:pt x="50" y="16"/>
                  </a:lnTo>
                  <a:lnTo>
                    <a:pt x="30" y="32"/>
                  </a:lnTo>
                  <a:lnTo>
                    <a:pt x="15" y="53"/>
                  </a:lnTo>
                  <a:lnTo>
                    <a:pt x="4" y="75"/>
                  </a:lnTo>
                  <a:lnTo>
                    <a:pt x="0" y="99"/>
                  </a:lnTo>
                  <a:lnTo>
                    <a:pt x="0" y="509"/>
                  </a:lnTo>
                  <a:lnTo>
                    <a:pt x="0" y="511"/>
                  </a:lnTo>
                  <a:lnTo>
                    <a:pt x="1" y="516"/>
                  </a:lnTo>
                  <a:lnTo>
                    <a:pt x="4" y="525"/>
                  </a:lnTo>
                  <a:lnTo>
                    <a:pt x="9" y="533"/>
                  </a:lnTo>
                  <a:lnTo>
                    <a:pt x="16" y="543"/>
                  </a:lnTo>
                  <a:lnTo>
                    <a:pt x="26" y="550"/>
                  </a:lnTo>
                  <a:lnTo>
                    <a:pt x="39" y="556"/>
                  </a:lnTo>
                  <a:lnTo>
                    <a:pt x="56" y="557"/>
                  </a:lnTo>
                  <a:lnTo>
                    <a:pt x="72" y="556"/>
                  </a:lnTo>
                  <a:lnTo>
                    <a:pt x="84" y="551"/>
                  </a:lnTo>
                  <a:lnTo>
                    <a:pt x="92" y="543"/>
                  </a:lnTo>
                  <a:lnTo>
                    <a:pt x="100" y="534"/>
                  </a:lnTo>
                  <a:lnTo>
                    <a:pt x="103" y="525"/>
                  </a:lnTo>
                  <a:lnTo>
                    <a:pt x="106" y="516"/>
                  </a:lnTo>
                  <a:lnTo>
                    <a:pt x="107" y="508"/>
                  </a:lnTo>
                  <a:lnTo>
                    <a:pt x="108" y="503"/>
                  </a:lnTo>
                  <a:lnTo>
                    <a:pt x="108" y="500"/>
                  </a:lnTo>
                  <a:lnTo>
                    <a:pt x="108" y="166"/>
                  </a:lnTo>
                  <a:lnTo>
                    <a:pt x="134" y="167"/>
                  </a:lnTo>
                  <a:lnTo>
                    <a:pt x="135" y="1066"/>
                  </a:lnTo>
                  <a:lnTo>
                    <a:pt x="136" y="1068"/>
                  </a:lnTo>
                  <a:lnTo>
                    <a:pt x="138" y="1073"/>
                  </a:lnTo>
                  <a:lnTo>
                    <a:pt x="143" y="1080"/>
                  </a:lnTo>
                  <a:lnTo>
                    <a:pt x="151" y="1089"/>
                  </a:lnTo>
                  <a:lnTo>
                    <a:pt x="162" y="1097"/>
                  </a:lnTo>
                  <a:lnTo>
                    <a:pt x="174" y="1105"/>
                  </a:lnTo>
                  <a:lnTo>
                    <a:pt x="189" y="1110"/>
                  </a:lnTo>
                  <a:lnTo>
                    <a:pt x="199" y="1111"/>
                  </a:lnTo>
                  <a:lnTo>
                    <a:pt x="217" y="1111"/>
                  </a:lnTo>
                  <a:lnTo>
                    <a:pt x="227" y="1110"/>
                  </a:lnTo>
                  <a:lnTo>
                    <a:pt x="243" y="1105"/>
                  </a:lnTo>
                  <a:lnTo>
                    <a:pt x="255" y="1097"/>
                  </a:lnTo>
                  <a:lnTo>
                    <a:pt x="265" y="1089"/>
                  </a:lnTo>
                  <a:lnTo>
                    <a:pt x="272" y="1080"/>
                  </a:lnTo>
                  <a:lnTo>
                    <a:pt x="276" y="1073"/>
                  </a:lnTo>
                  <a:lnTo>
                    <a:pt x="278" y="1068"/>
                  </a:lnTo>
                  <a:lnTo>
                    <a:pt x="279" y="1066"/>
                  </a:lnTo>
                  <a:lnTo>
                    <a:pt x="279" y="499"/>
                  </a:lnTo>
                  <a:lnTo>
                    <a:pt x="302" y="499"/>
                  </a:lnTo>
                  <a:lnTo>
                    <a:pt x="302" y="503"/>
                  </a:lnTo>
                  <a:lnTo>
                    <a:pt x="302" y="515"/>
                  </a:lnTo>
                  <a:lnTo>
                    <a:pt x="302" y="534"/>
                  </a:lnTo>
                  <a:lnTo>
                    <a:pt x="302" y="560"/>
                  </a:lnTo>
                  <a:lnTo>
                    <a:pt x="304" y="590"/>
                  </a:lnTo>
                  <a:lnTo>
                    <a:pt x="304" y="626"/>
                  </a:lnTo>
                  <a:lnTo>
                    <a:pt x="304" y="664"/>
                  </a:lnTo>
                  <a:lnTo>
                    <a:pt x="304" y="706"/>
                  </a:lnTo>
                  <a:lnTo>
                    <a:pt x="304" y="750"/>
                  </a:lnTo>
                  <a:lnTo>
                    <a:pt x="304" y="793"/>
                  </a:lnTo>
                  <a:lnTo>
                    <a:pt x="304" y="838"/>
                  </a:lnTo>
                  <a:lnTo>
                    <a:pt x="305" y="882"/>
                  </a:lnTo>
                  <a:lnTo>
                    <a:pt x="305" y="926"/>
                  </a:lnTo>
                  <a:lnTo>
                    <a:pt x="305" y="966"/>
                  </a:lnTo>
                  <a:lnTo>
                    <a:pt x="305" y="1004"/>
                  </a:lnTo>
                  <a:lnTo>
                    <a:pt x="305" y="1037"/>
                  </a:lnTo>
                  <a:lnTo>
                    <a:pt x="305" y="1066"/>
                  </a:lnTo>
                  <a:lnTo>
                    <a:pt x="305" y="1067"/>
                  </a:lnTo>
                  <a:lnTo>
                    <a:pt x="306" y="1073"/>
                  </a:lnTo>
                  <a:lnTo>
                    <a:pt x="310" y="1079"/>
                  </a:lnTo>
                  <a:lnTo>
                    <a:pt x="315" y="1088"/>
                  </a:lnTo>
                  <a:lnTo>
                    <a:pt x="323" y="1096"/>
                  </a:lnTo>
                  <a:lnTo>
                    <a:pt x="335" y="1103"/>
                  </a:lnTo>
                  <a:lnTo>
                    <a:pt x="351" y="1108"/>
                  </a:lnTo>
                  <a:lnTo>
                    <a:pt x="372" y="1111"/>
                  </a:lnTo>
                  <a:lnTo>
                    <a:pt x="392" y="1108"/>
                  </a:lnTo>
                  <a:lnTo>
                    <a:pt x="408" y="1103"/>
                  </a:lnTo>
                  <a:lnTo>
                    <a:pt x="420" y="1096"/>
                  </a:lnTo>
                  <a:lnTo>
                    <a:pt x="429" y="1089"/>
                  </a:lnTo>
                  <a:lnTo>
                    <a:pt x="434" y="1080"/>
                  </a:lnTo>
                  <a:lnTo>
                    <a:pt x="437" y="1073"/>
                  </a:lnTo>
                  <a:lnTo>
                    <a:pt x="438" y="1068"/>
                  </a:lnTo>
                  <a:lnTo>
                    <a:pt x="438" y="1067"/>
                  </a:lnTo>
                  <a:lnTo>
                    <a:pt x="440" y="166"/>
                  </a:lnTo>
                  <a:lnTo>
                    <a:pt x="466" y="166"/>
                  </a:lnTo>
                  <a:lnTo>
                    <a:pt x="466" y="500"/>
                  </a:lnTo>
                  <a:lnTo>
                    <a:pt x="468" y="503"/>
                  </a:lnTo>
                  <a:lnTo>
                    <a:pt x="469" y="509"/>
                  </a:lnTo>
                  <a:lnTo>
                    <a:pt x="472" y="517"/>
                  </a:lnTo>
                  <a:lnTo>
                    <a:pt x="477" y="527"/>
                  </a:lnTo>
                  <a:lnTo>
                    <a:pt x="483" y="537"/>
                  </a:lnTo>
                  <a:lnTo>
                    <a:pt x="493" y="545"/>
                  </a:lnTo>
                  <a:lnTo>
                    <a:pt x="505" y="551"/>
                  </a:lnTo>
                  <a:lnTo>
                    <a:pt x="520" y="554"/>
                  </a:lnTo>
                  <a:lnTo>
                    <a:pt x="536" y="551"/>
                  </a:lnTo>
                  <a:lnTo>
                    <a:pt x="548" y="545"/>
                  </a:lnTo>
                  <a:lnTo>
                    <a:pt x="557" y="537"/>
                  </a:lnTo>
                  <a:lnTo>
                    <a:pt x="563" y="527"/>
                  </a:lnTo>
                  <a:lnTo>
                    <a:pt x="570" y="517"/>
                  </a:lnTo>
                  <a:lnTo>
                    <a:pt x="573" y="510"/>
                  </a:lnTo>
                  <a:lnTo>
                    <a:pt x="573" y="508"/>
                  </a:lnTo>
                  <a:lnTo>
                    <a:pt x="573" y="79"/>
                  </a:lnTo>
                  <a:lnTo>
                    <a:pt x="572" y="68"/>
                  </a:lnTo>
                  <a:lnTo>
                    <a:pt x="561" y="47"/>
                  </a:lnTo>
                  <a:lnTo>
                    <a:pt x="546" y="28"/>
                  </a:lnTo>
                  <a:lnTo>
                    <a:pt x="528" y="14"/>
                  </a:lnTo>
                  <a:lnTo>
                    <a:pt x="506" y="4"/>
                  </a:lnTo>
                  <a:lnTo>
                    <a:pt x="485" y="0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9933"/>
            </a:solidFill>
            <a:ln w="9525">
              <a:noFill/>
            </a:ln>
            <a:effectLst>
              <a:outerShdw dist="91581" dir="3378595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1446" name="文本框 61445"/>
          <p:cNvSpPr txBox="1">
            <a:spLocks noChangeArrowheads="1"/>
          </p:cNvSpPr>
          <p:nvPr/>
        </p:nvSpPr>
        <p:spPr bwMode="auto">
          <a:xfrm>
            <a:off x="2268538" y="2708275"/>
            <a:ext cx="5040312" cy="1677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0" hangingPunct="0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rgbClr val="990099"/>
                </a:solidFill>
                <a:ea typeface="黑体" panose="02010609060101010101" pitchFamily="49" charset="-122"/>
              </a:rPr>
              <a:t>实验四</a:t>
            </a:r>
            <a:r>
              <a:rPr lang="zh-CN" altLang="en-US" b="1">
                <a:solidFill>
                  <a:srgbClr val="000000"/>
                </a:solidFill>
                <a:ea typeface="黑体" panose="02010609060101010101" pitchFamily="49" charset="-122"/>
              </a:rPr>
              <a:t> </a:t>
            </a:r>
            <a:endParaRPr lang="zh-CN" altLang="en-US" sz="1600" b="1">
              <a:solidFill>
                <a:srgbClr val="000000"/>
              </a:solidFill>
              <a:ea typeface="黑体" panose="02010609060101010101" pitchFamily="49" charset="-122"/>
            </a:endParaRPr>
          </a:p>
          <a:p>
            <a:pPr algn="ctr" eaLnBrk="0" hangingPunct="0">
              <a:buFont typeface="Arial" panose="020B0604020202020204" pitchFamily="34" charset="0"/>
              <a:buNone/>
            </a:pPr>
            <a:endParaRPr lang="zh-CN" altLang="en-US" sz="1600" b="1">
              <a:solidFill>
                <a:srgbClr val="000000"/>
              </a:solidFill>
              <a:ea typeface="黑体" panose="02010609060101010101" pitchFamily="49" charset="-122"/>
            </a:endParaRPr>
          </a:p>
          <a:p>
            <a:pPr algn="ctr" eaLnBrk="0" hangingPunct="0">
              <a:buFont typeface="Arial" panose="020B0604020202020204" pitchFamily="34" charset="0"/>
              <a:buNone/>
            </a:pPr>
            <a:r>
              <a:rPr lang="zh-CN" altLang="en-US" sz="4000" b="1">
                <a:solidFill>
                  <a:srgbClr val="800000"/>
                </a:solidFill>
                <a:ea typeface="黑体" panose="02010609060101010101" pitchFamily="49" charset="-122"/>
              </a:rPr>
              <a:t>创建进程，理解并发</a:t>
            </a:r>
            <a:endParaRPr lang="zh-CN" altLang="en-US" sz="4000" b="1">
              <a:solidFill>
                <a:srgbClr val="80000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 bldLvl="0" animBg="1"/>
      <p:bldP spid="6144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圆角矩形 62465"/>
          <p:cNvSpPr>
            <a:spLocks noChangeArrowheads="1"/>
          </p:cNvSpPr>
          <p:nvPr/>
        </p:nvSpPr>
        <p:spPr bwMode="auto">
          <a:xfrm>
            <a:off x="539750" y="1484313"/>
            <a:ext cx="8312150" cy="51736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00CC"/>
              </a:gs>
              <a:gs pos="100000">
                <a:srgbClr val="7575E3"/>
              </a:gs>
            </a:gsLst>
            <a:lin ang="2700000" scaled="1"/>
          </a:gra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62467" name="文本框 62466"/>
          <p:cNvSpPr txBox="1">
            <a:spLocks noChangeArrowheads="1"/>
          </p:cNvSpPr>
          <p:nvPr/>
        </p:nvSpPr>
        <p:spPr bwMode="auto">
          <a:xfrm>
            <a:off x="755650" y="495300"/>
            <a:ext cx="8216900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0" hangingPunct="0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rgbClr val="990099"/>
                </a:solidFill>
                <a:ea typeface="黑体" panose="02010609060101010101" pitchFamily="49" charset="-122"/>
              </a:rPr>
              <a:t>实验四   创建进程，理解并发</a:t>
            </a:r>
            <a:endParaRPr lang="zh-CN" altLang="en-US" sz="4000" b="1">
              <a:solidFill>
                <a:srgbClr val="800000"/>
              </a:solidFill>
              <a:ea typeface="黑体" panose="02010609060101010101" pitchFamily="49" charset="-122"/>
            </a:endParaRPr>
          </a:p>
        </p:txBody>
      </p:sp>
      <p:sp>
        <p:nvSpPr>
          <p:cNvPr id="62468" name="文本框 62467"/>
          <p:cNvSpPr txBox="1">
            <a:spLocks noChangeArrowheads="1"/>
          </p:cNvSpPr>
          <p:nvPr/>
        </p:nvSpPr>
        <p:spPr bwMode="auto">
          <a:xfrm>
            <a:off x="827088" y="1533525"/>
            <a:ext cx="7777162" cy="4479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目的：</a:t>
            </a:r>
            <a:endParaRPr lang="zh-CN" altLang="en-US" sz="2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创建进程，体会进程间的并发特征。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</a:t>
            </a:r>
            <a:r>
              <a:rPr lang="en-US" altLang="zh-CN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endParaRPr lang="en-US" altLang="zh-CN" sz="2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编写一段程序，用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fork()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创建两个子进程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p1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p2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父进程输出字符串“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father”</a:t>
            </a:r>
            <a:endParaRPr lang="en-US" altLang="zh-CN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第一个子进程输出字符串“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borther1”</a:t>
            </a:r>
            <a:endParaRPr lang="en-US" altLang="zh-CN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第二个子进程输出字符串“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borther2”</a:t>
            </a:r>
            <a:endParaRPr lang="en-US" altLang="zh-CN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</a:t>
            </a:r>
            <a:r>
              <a:rPr lang="en-US" altLang="zh-CN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endParaRPr lang="en-US" altLang="zh-CN" sz="2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掌握系统调用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fork()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的使用方法及其功能；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利用系统调用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sleep()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调整父进程及各子进程的并发执行过程；</a:t>
            </a:r>
            <a:endParaRPr lang="zh-CN" altLang="en-US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0" hangingPunct="0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认真查看和比较每次执行结果，分析原因。</a:t>
            </a:r>
            <a:r>
              <a:rPr lang="en-US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endParaRPr lang="en-US" altLang="zh-CN" sz="24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/>
      <p:bldP spid="6246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55662"/>
          </a:xfrm>
        </p:spPr>
        <p:txBody>
          <a:bodyPr anchor="t" anchorCtr="0"/>
          <a:p>
            <a:pPr algn="ctr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作业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22530" name="内容占位符 2"/>
          <p:cNvSpPr>
            <a:spLocks noGrp="1"/>
          </p:cNvSpPr>
          <p:nvPr>
            <p:ph idx="1"/>
          </p:nvPr>
        </p:nvSpPr>
        <p:spPr>
          <a:xfrm>
            <a:off x="467360" y="1052830"/>
            <a:ext cx="7702550" cy="4411980"/>
          </a:xfrm>
        </p:spPr>
        <p:txBody>
          <a:bodyPr anchor="t" anchorCtr="0"/>
          <a:p>
            <a:pPr marL="0" indent="0">
              <a:lnSpc>
                <a:spcPct val="16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lang="zh-CN" altLang="en-US" sz="24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画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第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章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“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章节知识结构图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”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indent="0">
              <a:lnSpc>
                <a:spcPct val="16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（以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上课内容为准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</a:t>
            </a:r>
            <a:r>
              <a:rPr lang="en-US" alt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A4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大小的纸，彩笔标重点，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indent="0">
              <a:lnSpc>
                <a:spcPct val="16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随堂携带，课间抽查）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indent="0">
              <a:lnSpc>
                <a:spcPct val="16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、完成第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章、第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章的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选择题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（下发的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word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文件）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indent="0">
              <a:lnSpc>
                <a:spcPct val="16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、仔细阅读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P87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“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3.7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小节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”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，并将可能出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填空题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的地方划线。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indent="0">
              <a:lnSpc>
                <a:spcPct val="16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、自觉完成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实验三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实验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四</a:t>
            </a:r>
            <a:endParaRPr lang="zh-CN" altLang="en-US" sz="24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endParaRPr lang="zh-CN" altLang="en-US" sz="24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228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进程</a:t>
            </a:r>
            <a:endParaRPr lang="zh-CN" altLang="en-US" smtClean="0"/>
          </a:p>
        </p:txBody>
      </p:sp>
      <p:sp>
        <p:nvSpPr>
          <p:cNvPr id="12291" name="文本占位符 12290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688388" cy="4525963"/>
          </a:xfrm>
        </p:spPr>
        <p:txBody>
          <a:bodyPr/>
          <a:lstStyle/>
          <a:p>
            <a:pPr>
              <a:lnSpc>
                <a:spcPct val="130000"/>
              </a:lnSpc>
              <a:defRPr/>
            </a:pPr>
            <a:r>
              <a:rPr lang="zh-CN" altLang="en-US" dirty="0"/>
              <a:t>为了解决操作系统设计中的问题，提出了进程</a:t>
            </a:r>
            <a:endParaRPr lang="zh-CN" altLang="en-US" dirty="0"/>
          </a:p>
          <a:p>
            <a:pPr>
              <a:lnSpc>
                <a:spcPct val="130000"/>
              </a:lnSpc>
              <a:defRPr/>
            </a:pPr>
            <a:r>
              <a:rPr lang="zh-CN" altLang="en-US" dirty="0"/>
              <a:t>进程的组成</a:t>
            </a:r>
            <a:endParaRPr lang="zh-CN" altLang="en-US" dirty="0"/>
          </a:p>
          <a:p>
            <a:pPr lvl="1">
              <a:lnSpc>
                <a:spcPct val="130000"/>
              </a:lnSpc>
              <a:defRPr/>
            </a:pPr>
            <a:r>
              <a:rPr lang="zh-CN" altLang="en-US" dirty="0"/>
              <a:t>一段可执行的</a:t>
            </a:r>
            <a:r>
              <a:rPr lang="zh-CN" altLang="en-US" dirty="0">
                <a:solidFill>
                  <a:srgbClr val="FF0000"/>
                </a:solidFill>
              </a:rPr>
              <a:t>程序代码</a:t>
            </a:r>
            <a:endParaRPr lang="zh-CN" altLang="en-US" dirty="0">
              <a:solidFill>
                <a:srgbClr val="FF0000"/>
              </a:solidFill>
            </a:endParaRPr>
          </a:p>
          <a:p>
            <a:pPr lvl="1">
              <a:lnSpc>
                <a:spcPct val="130000"/>
              </a:lnSpc>
              <a:defRPr/>
            </a:pPr>
            <a:r>
              <a:rPr lang="zh-CN" altLang="en-US" dirty="0"/>
              <a:t>程序所需要的</a:t>
            </a:r>
            <a:r>
              <a:rPr lang="zh-CN" altLang="en-US" dirty="0">
                <a:solidFill>
                  <a:srgbClr val="FF0000"/>
                </a:solidFill>
              </a:rPr>
              <a:t>相关数据</a:t>
            </a:r>
            <a:r>
              <a:rPr lang="zh-CN" altLang="en-US" dirty="0"/>
              <a:t>（变量，工作空间，缓冲区等）</a:t>
            </a:r>
            <a:endParaRPr lang="zh-CN" altLang="en-US" dirty="0"/>
          </a:p>
          <a:p>
            <a:pPr lvl="1">
              <a:lnSpc>
                <a:spcPct val="130000"/>
              </a:lnSpc>
              <a:defRPr/>
            </a:pPr>
            <a:r>
              <a:rPr lang="zh-CN" altLang="en-US" dirty="0"/>
              <a:t>程序的执行</a:t>
            </a:r>
            <a:r>
              <a:rPr lang="zh-CN" altLang="en-US" dirty="0">
                <a:solidFill>
                  <a:srgbClr val="FF0000"/>
                </a:solidFill>
              </a:rPr>
              <a:t>上下文</a:t>
            </a:r>
            <a:r>
              <a:rPr lang="zh-CN" altLang="en-US" dirty="0"/>
              <a:t>（进程状态   为了管理和控制进程所需的所有信息） </a:t>
            </a:r>
            <a:r>
              <a:rPr lang="zh-CN" altLang="en-US" dirty="0">
                <a:solidFill>
                  <a:srgbClr val="FF00FF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  <a:t> PCB</a:t>
            </a:r>
            <a:endParaRPr lang="zh-CN" altLang="en-US" dirty="0">
              <a:solidFill>
                <a:srgbClr val="FF00FF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33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进程控制块 PCB</a:t>
            </a:r>
            <a:endParaRPr lang="zh-CN" altLang="en-US" smtClean="0"/>
          </a:p>
        </p:txBody>
      </p:sp>
      <p:pic>
        <p:nvPicPr>
          <p:cNvPr id="23554" name="内容占位符 13314" descr="3.1"/>
          <p:cNvPicPr>
            <a:picLocks noGrp="1" noChangeAspect="1"/>
          </p:cNvPicPr>
          <p:nvPr>
            <p:ph idx="1"/>
          </p:nvPr>
        </p:nvPicPr>
        <p:blipFill>
          <a:blip r:embed="rId1">
            <a:lum bright="30000"/>
          </a:blip>
          <a:srcRect/>
          <a:stretch>
            <a:fillRect/>
          </a:stretch>
        </p:blipFill>
        <p:spPr>
          <a:xfrm>
            <a:off x="5364163" y="44450"/>
            <a:ext cx="3779837" cy="6918325"/>
          </a:xfrm>
        </p:spPr>
      </p:pic>
      <p:sp>
        <p:nvSpPr>
          <p:cNvPr id="13316" name="矩形 13315"/>
          <p:cNvSpPr>
            <a:spLocks noGrp="1"/>
          </p:cNvSpPr>
          <p:nvPr/>
        </p:nvSpPr>
        <p:spPr>
          <a:xfrm>
            <a:off x="457200" y="1600200"/>
            <a:ext cx="5194300" cy="45259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>
              <a:defRPr/>
            </a:pPr>
            <a:r>
              <a:rPr lang="zh-CN" altLang="en-US" dirty="0"/>
              <a:t>PCB由OS创建</a:t>
            </a:r>
            <a:endParaRPr lang="zh-CN" altLang="en-US" dirty="0"/>
          </a:p>
          <a:p>
            <a:pPr>
              <a:defRPr/>
            </a:pPr>
            <a:r>
              <a:rPr lang="zh-CN" altLang="en-US" dirty="0">
                <a:solidFill>
                  <a:srgbClr val="FF0066"/>
                </a:solidFill>
              </a:rPr>
              <a:t>思考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/>
              <a:t>   </a:t>
            </a:r>
            <a:r>
              <a:rPr lang="zh-CN" altLang="en-US" dirty="0"/>
              <a:t>进程被中断时，</a:t>
            </a:r>
            <a:r>
              <a:rPr lang="en-US" altLang="zh-CN" dirty="0"/>
              <a:t>PCB</a:t>
            </a:r>
            <a:r>
              <a:rPr lang="zh-CN" altLang="en-US" dirty="0"/>
              <a:t>中的哪些数据需要修改并保存</a:t>
            </a:r>
            <a:endParaRPr lang="zh-CN" altLang="en-US" dirty="0"/>
          </a:p>
        </p:txBody>
      </p:sp>
      <p:sp>
        <p:nvSpPr>
          <p:cNvPr id="23556" name="文本框 7185"/>
          <p:cNvSpPr txBox="1">
            <a:spLocks noChangeArrowheads="1"/>
          </p:cNvSpPr>
          <p:nvPr/>
        </p:nvSpPr>
        <p:spPr bwMode="auto">
          <a:xfrm>
            <a:off x="4384675" y="6343650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P65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4337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zh-CN" altLang="en-US" smtClean="0"/>
              <a:t>3.2 进程状态</a:t>
            </a:r>
            <a:endParaRPr lang="zh-CN" altLang="en-US" smtClean="0"/>
          </a:p>
        </p:txBody>
      </p:sp>
      <p:pic>
        <p:nvPicPr>
          <p:cNvPr id="24578" name="内容占位符 14338" descr="3.2"/>
          <p:cNvPicPr>
            <a:picLocks noGrp="1" noChangeAspect="1"/>
          </p:cNvPicPr>
          <p:nvPr>
            <p:ph idx="1"/>
          </p:nvPr>
        </p:nvPicPr>
        <p:blipFill>
          <a:blip r:embed="rId1">
            <a:lum bright="18000"/>
          </a:blip>
          <a:srcRect/>
          <a:stretch>
            <a:fillRect/>
          </a:stretch>
        </p:blipFill>
        <p:spPr>
          <a:xfrm>
            <a:off x="4022725" y="0"/>
            <a:ext cx="5121275" cy="6859588"/>
          </a:xfrm>
        </p:spPr>
      </p:pic>
      <p:sp>
        <p:nvSpPr>
          <p:cNvPr id="24579" name="文本框 7185"/>
          <p:cNvSpPr txBox="1">
            <a:spLocks noChangeArrowheads="1"/>
          </p:cNvSpPr>
          <p:nvPr/>
        </p:nvSpPr>
        <p:spPr bwMode="auto">
          <a:xfrm>
            <a:off x="3138488" y="6396038"/>
            <a:ext cx="835025" cy="43053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rgbClr val="FF0066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P66</a:t>
            </a:r>
            <a:endParaRPr lang="en-US" altLang="zh-CN" sz="2800" b="1">
              <a:solidFill>
                <a:srgbClr val="FF0066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24580" name="矩形 5"/>
          <p:cNvSpPr>
            <a:spLocks noGrp="1"/>
          </p:cNvSpPr>
          <p:nvPr/>
        </p:nvSpPr>
        <p:spPr bwMode="auto">
          <a:xfrm>
            <a:off x="457200" y="1600200"/>
            <a:ext cx="51943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</a:pPr>
            <a:r>
              <a:rPr lang="zh-CN" altLang="en-US" sz="3200" b="1">
                <a:solidFill>
                  <a:srgbClr val="2D2DFF"/>
                </a:solidFill>
                <a:ea typeface="黑体" panose="02010609060101010101" pitchFamily="49" charset="-122"/>
              </a:rPr>
              <a:t>例子</a:t>
            </a:r>
            <a:endParaRPr lang="zh-CN" altLang="en-US" sz="3200" b="1">
              <a:solidFill>
                <a:srgbClr val="2D2DFF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8007.500787401575,&quot;width&quot;:14032.499212598424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3EBF8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8547</Words>
  <Application>WPS 演示</Application>
  <PresentationFormat>On-screen Show (4:3)</PresentationFormat>
  <Paragraphs>920</Paragraphs>
  <Slides>67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67</vt:i4>
      </vt:variant>
    </vt:vector>
  </HeadingPairs>
  <TitlesOfParts>
    <vt:vector size="80" baseType="lpstr">
      <vt:lpstr>Arial</vt:lpstr>
      <vt:lpstr>宋体</vt:lpstr>
      <vt:lpstr>Wingdings</vt:lpstr>
      <vt:lpstr>黑体</vt:lpstr>
      <vt:lpstr>Calibri</vt:lpstr>
      <vt:lpstr>楷体</vt:lpstr>
      <vt:lpstr>Arial Black</vt:lpstr>
      <vt:lpstr>微软雅黑</vt:lpstr>
      <vt:lpstr>Arial Unicode MS</vt:lpstr>
      <vt:lpstr>方正粗黑宋简体</vt:lpstr>
      <vt:lpstr>默认设计模板</vt:lpstr>
      <vt:lpstr>Paint.Picture</vt:lpstr>
      <vt:lpstr>Paint.Picture</vt:lpstr>
      <vt:lpstr>第二部分</vt:lpstr>
      <vt:lpstr>第3章  进程描述和控制</vt:lpstr>
      <vt:lpstr>问题：并发程序的不可再现性 解决：引入进程（进程并发）</vt:lpstr>
      <vt:lpstr>3.1 进程的概念</vt:lpstr>
      <vt:lpstr>3.1 什么是进程</vt:lpstr>
      <vt:lpstr>PowerPoint 演示文稿</vt:lpstr>
      <vt:lpstr>进程</vt:lpstr>
      <vt:lpstr>进程控制块 PCB</vt:lpstr>
      <vt:lpstr>3.2 进程状态</vt:lpstr>
      <vt:lpstr>PowerPoint 演示文稿</vt:lpstr>
      <vt:lpstr>PowerPoint 演示文稿</vt:lpstr>
      <vt:lpstr>3.2.1 两状态进程模型</vt:lpstr>
      <vt:lpstr>3状态</vt:lpstr>
      <vt:lpstr>3状态分析</vt:lpstr>
      <vt:lpstr>进程的状态转换</vt:lpstr>
      <vt:lpstr>阻塞队列问题</vt:lpstr>
      <vt:lpstr>PowerPoint 演示文稿</vt:lpstr>
      <vt:lpstr>3状态分析</vt:lpstr>
      <vt:lpstr>复习</vt:lpstr>
      <vt:lpstr>3.2.2 进程的创建和终止</vt:lpstr>
      <vt:lpstr>进程终止</vt:lpstr>
      <vt:lpstr>3.2.3 五状态模型</vt:lpstr>
      <vt:lpstr>3.2.4 被挂起的进程</vt:lpstr>
      <vt:lpstr>挂起态</vt:lpstr>
      <vt:lpstr>PowerPoint 演示文稿</vt:lpstr>
      <vt:lpstr>挂起的原因</vt:lpstr>
      <vt:lpstr>3.3 进程描述</vt:lpstr>
      <vt:lpstr>3.3.1 操作系统的控制结构</vt:lpstr>
      <vt:lpstr>操作系统控制表</vt:lpstr>
      <vt:lpstr>3.3.2 进程控制结构</vt:lpstr>
      <vt:lpstr>虚拟内存中的用户进程</vt:lpstr>
      <vt:lpstr>进程控制块</vt:lpstr>
      <vt:lpstr>PCB中的信息</vt:lpstr>
      <vt:lpstr>程序状态字 PSW</vt:lpstr>
      <vt:lpstr>PowerPoint 演示文稿</vt:lpstr>
      <vt:lpstr>PCB中的信息</vt:lpstr>
      <vt:lpstr>进程链表结构</vt:lpstr>
      <vt:lpstr>3.4 进程控制</vt:lpstr>
      <vt:lpstr>3.4.1 执行模式</vt:lpstr>
      <vt:lpstr>复习</vt:lpstr>
      <vt:lpstr>3.4.2 进程创建</vt:lpstr>
      <vt:lpstr>进程创建 fork</vt:lpstr>
      <vt:lpstr>fork()</vt:lpstr>
      <vt:lpstr>     程序 1  </vt:lpstr>
      <vt:lpstr>程序 1  </vt:lpstr>
      <vt:lpstr>PowerPoint 演示文稿</vt:lpstr>
      <vt:lpstr>   程序 1  </vt:lpstr>
      <vt:lpstr>   程序 2  </vt:lpstr>
      <vt:lpstr>   程序 3 </vt:lpstr>
      <vt:lpstr>3.3.2 进程终止</vt:lpstr>
      <vt:lpstr>3.4.3 进程切换</vt:lpstr>
      <vt:lpstr>何时切换进程</vt:lpstr>
      <vt:lpstr>模式切换</vt:lpstr>
      <vt:lpstr>进程状态的变化</vt:lpstr>
      <vt:lpstr>3.5  操作系统的执行</vt:lpstr>
      <vt:lpstr>3.5.1 无进程的内核</vt:lpstr>
      <vt:lpstr>3.5.2 在用户进程中执行</vt:lpstr>
      <vt:lpstr>在用户进程中 执行</vt:lpstr>
      <vt:lpstr>3.5.3 基于进程的操作系统</vt:lpstr>
      <vt:lpstr>UNIX 进程状态转换</vt:lpstr>
      <vt:lpstr>UNIX进程状态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lyj</dc:creator>
  <cp:lastModifiedBy>李艳军（杨林妈妈）</cp:lastModifiedBy>
  <cp:revision>44</cp:revision>
  <dcterms:created xsi:type="dcterms:W3CDTF">2013-01-25T01:44:00Z</dcterms:created>
  <dcterms:modified xsi:type="dcterms:W3CDTF">2021-10-27T10:55:15Z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8D40B7D3479142C3B451AF9BBEB2E753</vt:lpwstr>
  </property>
</Properties>
</file>